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9"/>
  </p:handoutMasterIdLst>
  <p:sldIdLst>
    <p:sldId id="256" r:id="rId2"/>
    <p:sldId id="304" r:id="rId3"/>
    <p:sldId id="259" r:id="rId4"/>
    <p:sldId id="278" r:id="rId5"/>
    <p:sldId id="305" r:id="rId6"/>
    <p:sldId id="286" r:id="rId7"/>
    <p:sldId id="287" r:id="rId8"/>
    <p:sldId id="288" r:id="rId9"/>
    <p:sldId id="290" r:id="rId10"/>
    <p:sldId id="289" r:id="rId11"/>
    <p:sldId id="291" r:id="rId12"/>
    <p:sldId id="292" r:id="rId13"/>
    <p:sldId id="293" r:id="rId14"/>
    <p:sldId id="294" r:id="rId15"/>
    <p:sldId id="295" r:id="rId16"/>
    <p:sldId id="296" r:id="rId17"/>
    <p:sldId id="297" r:id="rId18"/>
    <p:sldId id="298" r:id="rId19"/>
    <p:sldId id="302" r:id="rId20"/>
    <p:sldId id="331" r:id="rId21"/>
    <p:sldId id="319" r:id="rId22"/>
    <p:sldId id="306" r:id="rId23"/>
    <p:sldId id="261" r:id="rId24"/>
    <p:sldId id="324" r:id="rId25"/>
    <p:sldId id="310" r:id="rId26"/>
    <p:sldId id="285" r:id="rId27"/>
    <p:sldId id="329" r:id="rId28"/>
    <p:sldId id="307" r:id="rId29"/>
    <p:sldId id="284" r:id="rId30"/>
    <p:sldId id="272" r:id="rId31"/>
    <p:sldId id="271" r:id="rId32"/>
    <p:sldId id="326" r:id="rId33"/>
    <p:sldId id="308" r:id="rId34"/>
    <p:sldId id="327" r:id="rId35"/>
    <p:sldId id="328" r:id="rId36"/>
    <p:sldId id="309" r:id="rId37"/>
    <p:sldId id="265" r:id="rId38"/>
    <p:sldId id="263" r:id="rId39"/>
    <p:sldId id="311" r:id="rId40"/>
    <p:sldId id="330" r:id="rId41"/>
    <p:sldId id="314" r:id="rId42"/>
    <p:sldId id="266" r:id="rId43"/>
    <p:sldId id="279" r:id="rId44"/>
    <p:sldId id="315" r:id="rId45"/>
    <p:sldId id="262" r:id="rId46"/>
    <p:sldId id="316" r:id="rId47"/>
    <p:sldId id="277" r:id="rId48"/>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C2A52"/>
    <a:srgbClr val="FF8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34" autoAdjust="0"/>
    <p:restoredTop sz="94660"/>
  </p:normalViewPr>
  <p:slideViewPr>
    <p:cSldViewPr snapToGrid="0">
      <p:cViewPr varScale="1">
        <p:scale>
          <a:sx n="119" d="100"/>
          <a:sy n="119" d="100"/>
        </p:scale>
        <p:origin x="102"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48B7BD5-C603-4A25-B369-19CD8FB2E9EB}" type="datetimeFigureOut">
              <a:rPr lang="en-US" smtClean="0"/>
              <a:t>7/12/2022</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2CF15C71-EDD8-4C2C-B41A-E0EE3C7C9D8C}" type="slidenum">
              <a:rPr lang="en-US" smtClean="0"/>
              <a:t>‹#›</a:t>
            </a:fld>
            <a:endParaRPr lang="en-US"/>
          </a:p>
        </p:txBody>
      </p:sp>
    </p:spTree>
    <p:extLst>
      <p:ext uri="{BB962C8B-B14F-4D97-AF65-F5344CB8AC3E}">
        <p14:creationId xmlns:p14="http://schemas.microsoft.com/office/powerpoint/2010/main" val="3733939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descr="A screenshot of a cell phone&#10;&#10;Description automatically generated">
            <a:extLst>
              <a:ext uri="{FF2B5EF4-FFF2-40B4-BE49-F238E27FC236}">
                <a16:creationId xmlns:a16="http://schemas.microsoft.com/office/drawing/2014/main" id="{4006DEE8-8BCD-4166-8955-11F0E4B0B7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66150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9D26E490-2CED-4A47-B31A-82D459F334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545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AE37CD-B116-4F85-A205-2959B34B7316}"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1802947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AE37CD-B116-4F85-A205-2959B34B7316}"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2420848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AE37CD-B116-4F85-A205-2959B34B7316}"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3799115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AE37CD-B116-4F85-A205-2959B34B7316}" type="datetimeFigureOut">
              <a:rPr lang="en-US" smtClean="0"/>
              <a:t>7/12/2022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990784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AE37CD-B116-4F85-A205-2959B34B7316}" type="datetimeFigureOut">
              <a:rPr lang="en-US" smtClean="0"/>
              <a:t>7/12/2022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550869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E37CD-B116-4F85-A205-2959B34B7316}" type="datetimeFigureOut">
              <a:rPr lang="en-US" smtClean="0"/>
              <a:t>7/12/2022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15489440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AE37CD-B116-4F85-A205-2959B34B7316}"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1782392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AE37CD-B116-4F85-A205-2959B34B7316}"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1387088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AE37CD-B116-4F85-A205-2959B34B7316}"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273152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747B34E-4C47-46EE-9161-9BD665925E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46377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AE37CD-B116-4F85-A205-2959B34B7316}"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a:p>
        </p:txBody>
      </p:sp>
    </p:spTree>
    <p:extLst>
      <p:ext uri="{BB962C8B-B14F-4D97-AF65-F5344CB8AC3E}">
        <p14:creationId xmlns:p14="http://schemas.microsoft.com/office/powerpoint/2010/main" val="1875389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BBC3AD1-47C8-453E-A92D-B9F6E177D26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338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EEF6FF8-DFEA-43CA-949C-06149B3C50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01728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F4469DE3-A272-42A3-8010-66BE6CA435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87298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C861E1D9-1704-433B-B627-F18E8B3274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96923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9E7FCC-4011-4BBD-AEB1-D4D25DB643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334421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8A639558-A2A9-4EE6-9B45-0721B2A4F2E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50950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14F373B-7D28-43AA-A122-770CF22FAD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61378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E37CD-B116-4F85-A205-2959B34B7316}" type="datetimeFigureOut">
              <a:rPr lang="en-US" smtClean="0"/>
              <a:t>7/12/2022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C7A7A-D0AD-4C30-B7A5-E884497A391F}" type="slidenum">
              <a:rPr lang="en-US" smtClean="0"/>
              <a:t>‹#›</a:t>
            </a:fld>
            <a:endParaRPr lang="en-US"/>
          </a:p>
        </p:txBody>
      </p:sp>
    </p:spTree>
    <p:extLst>
      <p:ext uri="{BB962C8B-B14F-4D97-AF65-F5344CB8AC3E}">
        <p14:creationId xmlns:p14="http://schemas.microsoft.com/office/powerpoint/2010/main" val="2586456753"/>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49" r:id="rId6"/>
    <p:sldLayoutId id="2147483665" r:id="rId7"/>
    <p:sldLayoutId id="2147483666" r:id="rId8"/>
    <p:sldLayoutId id="2147483667" r:id="rId9"/>
    <p:sldLayoutId id="2147483668" r:id="rId10"/>
    <p:sldLayoutId id="2147483650" r:id="rId11"/>
    <p:sldLayoutId id="2147483651" r:id="rId12"/>
    <p:sldLayoutId id="2147483652" r:id="rId13"/>
    <p:sldLayoutId id="2147483653" r:id="rId14"/>
    <p:sldLayoutId id="2147483654" r:id="rId15"/>
    <p:sldLayoutId id="2147483655" r:id="rId16"/>
    <p:sldLayoutId id="2147483656" r:id="rId17"/>
    <p:sldLayoutId id="2147483657" r:id="rId18"/>
    <p:sldLayoutId id="2147483658" r:id="rId19"/>
    <p:sldLayoutId id="2147483659"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https://www.cde.ca.gov/fg/ac/sa/" TargetMode="Externa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s://www.stocktonusd.net/Page/10561"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stocktonusd.net/Page/10561"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9.xml"/><Relationship Id="rId5" Type="http://schemas.openxmlformats.org/officeDocument/2006/relationships/image" Target="../media/image15.png"/><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hyperlink" Target="mailto:timeaccounting@stocktonusd.net" TargetMode="Externa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mailto:ddelprato@stocktonusd.net" TargetMode="External"/><Relationship Id="rId2" Type="http://schemas.openxmlformats.org/officeDocument/2006/relationships/hyperlink" Target="mailto:tashworth@stocktonusd.net" TargetMode="External"/><Relationship Id="rId1" Type="http://schemas.openxmlformats.org/officeDocument/2006/relationships/slideLayout" Target="../slideLayouts/slideLayout1.xml"/><Relationship Id="rId5" Type="http://schemas.openxmlformats.org/officeDocument/2006/relationships/hyperlink" Target="mailto:mpaculba@stocktonusd.net" TargetMode="External"/><Relationship Id="rId4" Type="http://schemas.openxmlformats.org/officeDocument/2006/relationships/hyperlink" Target="mailto:resquivel@stocktonusd.ne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36873" y="314037"/>
            <a:ext cx="4562467" cy="461665"/>
          </a:xfrm>
          <a:prstGeom prst="rect">
            <a:avLst/>
          </a:prstGeom>
          <a:noFill/>
        </p:spPr>
        <p:txBody>
          <a:bodyPr wrap="none" rtlCol="0">
            <a:spAutoFit/>
          </a:bodyPr>
          <a:lstStyle/>
          <a:p>
            <a:r>
              <a:rPr lang="en-US" sz="2400" dirty="0">
                <a:solidFill>
                  <a:srgbClr val="FF8500"/>
                </a:solidFill>
                <a:latin typeface="Georgia" panose="02040502050405020303" pitchFamily="18" charset="0"/>
              </a:rPr>
              <a:t>Stockton Unified School District</a:t>
            </a:r>
          </a:p>
        </p:txBody>
      </p:sp>
      <p:sp>
        <p:nvSpPr>
          <p:cNvPr id="7" name="TextBox 6"/>
          <p:cNvSpPr txBox="1"/>
          <p:nvPr/>
        </p:nvSpPr>
        <p:spPr>
          <a:xfrm>
            <a:off x="225552" y="3621024"/>
            <a:ext cx="8327136" cy="2492990"/>
          </a:xfrm>
          <a:prstGeom prst="rect">
            <a:avLst/>
          </a:prstGeom>
          <a:noFill/>
        </p:spPr>
        <p:txBody>
          <a:bodyPr wrap="square" rtlCol="0">
            <a:spAutoFit/>
          </a:bodyPr>
          <a:lstStyle/>
          <a:p>
            <a:pPr algn="ctr"/>
            <a:endParaRPr lang="en-US" sz="3600" dirty="0">
              <a:solidFill>
                <a:schemeClr val="bg1"/>
              </a:solidFill>
            </a:endParaRPr>
          </a:p>
          <a:p>
            <a:pPr algn="ctr"/>
            <a:endParaRPr lang="en-US" sz="3600" dirty="0">
              <a:solidFill>
                <a:schemeClr val="bg1"/>
              </a:solidFill>
            </a:endParaRPr>
          </a:p>
          <a:p>
            <a:pPr algn="ctr"/>
            <a:r>
              <a:rPr lang="en-US" sz="3600" dirty="0">
                <a:solidFill>
                  <a:schemeClr val="bg1"/>
                </a:solidFill>
              </a:rPr>
              <a:t>Time Accounting Guidance</a:t>
            </a:r>
          </a:p>
          <a:p>
            <a:pPr algn="ctr"/>
            <a:r>
              <a:rPr lang="en-US" sz="3600" dirty="0">
                <a:solidFill>
                  <a:schemeClr val="bg1"/>
                </a:solidFill>
              </a:rPr>
              <a:t>“Time and Effort”</a:t>
            </a:r>
          </a:p>
          <a:p>
            <a:pPr algn="ctr"/>
            <a:r>
              <a:rPr lang="en-US" sz="1200" dirty="0">
                <a:solidFill>
                  <a:schemeClr val="bg1"/>
                </a:solidFill>
              </a:rPr>
              <a:t>(Developed 2020-2021)</a:t>
            </a:r>
          </a:p>
        </p:txBody>
      </p:sp>
    </p:spTree>
    <p:extLst>
      <p:ext uri="{BB962C8B-B14F-4D97-AF65-F5344CB8AC3E}">
        <p14:creationId xmlns:p14="http://schemas.microsoft.com/office/powerpoint/2010/main" val="652494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§200.405 (d) Allocable Costs</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4401205"/>
          </a:xfrm>
          <a:prstGeom prst="rect">
            <a:avLst/>
          </a:prstGeom>
        </p:spPr>
        <p:txBody>
          <a:bodyPr wrap="square">
            <a:spAutoFit/>
          </a:bodyPr>
          <a:lstStyle/>
          <a:p>
            <a:pPr marL="457200" indent="-457200">
              <a:buFont typeface="Arial" panose="020B0604020202020204" pitchFamily="34" charset="0"/>
              <a:buChar char="•"/>
            </a:pPr>
            <a:r>
              <a:rPr lang="en-US" sz="2800" dirty="0"/>
              <a:t>If a cost benefits two or more projects or activities in proportions that can be determined without undue effort or cost, the cost should be allocated to the projects based on proportional benefit. </a:t>
            </a:r>
          </a:p>
          <a:p>
            <a:pPr marL="457200" indent="-457200">
              <a:buFont typeface="Arial" panose="020B0604020202020204" pitchFamily="34" charset="0"/>
              <a:buChar char="•"/>
            </a:pPr>
            <a:r>
              <a:rPr lang="en-US" sz="2800" dirty="0"/>
              <a:t>If a cost benefits two or more projects or activities in proportions that cannot be determined because of the interrelationship of the work involved, then notwithstanding 200.405(c), the costs may be allocated or transferred to benefited projects on any reasonable documented basis. </a:t>
            </a:r>
          </a:p>
        </p:txBody>
      </p:sp>
    </p:spTree>
    <p:extLst>
      <p:ext uri="{BB962C8B-B14F-4D97-AF65-F5344CB8AC3E}">
        <p14:creationId xmlns:p14="http://schemas.microsoft.com/office/powerpoint/2010/main" val="513287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646331"/>
          </a:xfrm>
          <a:prstGeom prst="rect">
            <a:avLst/>
          </a:prstGeom>
          <a:noFill/>
        </p:spPr>
        <p:txBody>
          <a:bodyPr wrap="square" rtlCol="0">
            <a:spAutoFit/>
          </a:bodyPr>
          <a:lstStyle/>
          <a:p>
            <a:r>
              <a:rPr lang="en-US" sz="3600" dirty="0">
                <a:solidFill>
                  <a:srgbClr val="FF9900"/>
                </a:solidFill>
              </a:rPr>
              <a:t>2 CFR §200.28 Cost Objective</a:t>
            </a:r>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3108543"/>
          </a:xfrm>
          <a:prstGeom prst="rect">
            <a:avLst/>
          </a:prstGeom>
        </p:spPr>
        <p:txBody>
          <a:bodyPr wrap="square">
            <a:spAutoFit/>
          </a:bodyPr>
          <a:lstStyle/>
          <a:p>
            <a:pPr marL="457200" indent="-457200">
              <a:buFont typeface="Arial" panose="020B0604020202020204" pitchFamily="34" charset="0"/>
              <a:buChar char="•"/>
            </a:pPr>
            <a:r>
              <a:rPr lang="en-US" sz="2800" dirty="0"/>
              <a:t>Program, function, activity, award, organizational subdivision, contract, or work unit for which cost data are desired and for which provision is made to accumulate and measure the cost of processes, products, jobs, capital projects, etc.</a:t>
            </a:r>
          </a:p>
          <a:p>
            <a:pPr marL="457200" indent="-457200">
              <a:buFont typeface="Arial" panose="020B0604020202020204" pitchFamily="34" charset="0"/>
              <a:buChar char="•"/>
            </a:pPr>
            <a:r>
              <a:rPr lang="en-US" sz="2800" dirty="0"/>
              <a:t>Cost objectives are further identified as single and multiple based on the award or awards or activities performed. </a:t>
            </a:r>
          </a:p>
        </p:txBody>
      </p:sp>
    </p:spTree>
    <p:extLst>
      <p:ext uri="{BB962C8B-B14F-4D97-AF65-F5344CB8AC3E}">
        <p14:creationId xmlns:p14="http://schemas.microsoft.com/office/powerpoint/2010/main" val="434486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§200.61 Internal Controls - General</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6" y="1395369"/>
            <a:ext cx="9330887" cy="2246769"/>
          </a:xfrm>
          <a:prstGeom prst="rect">
            <a:avLst/>
          </a:prstGeom>
        </p:spPr>
        <p:txBody>
          <a:bodyPr wrap="square">
            <a:spAutoFit/>
          </a:bodyPr>
          <a:lstStyle/>
          <a:p>
            <a:pPr marL="457200" indent="-457200">
              <a:buFont typeface="Arial" panose="020B0604020202020204" pitchFamily="34" charset="0"/>
              <a:buChar char="•"/>
            </a:pPr>
            <a:r>
              <a:rPr lang="en-US" sz="2800" dirty="0"/>
              <a:t>“designed to provide reasonable assurance regarding the achievement of objectives” </a:t>
            </a:r>
          </a:p>
          <a:p>
            <a:pPr marL="914400" lvl="1" indent="-457200">
              <a:buFont typeface="Arial" panose="020B0604020202020204" pitchFamily="34" charset="0"/>
              <a:buChar char="•"/>
            </a:pPr>
            <a:r>
              <a:rPr lang="en-US" sz="2800" dirty="0"/>
              <a:t>Effectiveness and efficiency of operations</a:t>
            </a:r>
          </a:p>
          <a:p>
            <a:pPr marL="914400" lvl="1" indent="-457200">
              <a:buFont typeface="Arial" panose="020B0604020202020204" pitchFamily="34" charset="0"/>
              <a:buChar char="•"/>
            </a:pPr>
            <a:r>
              <a:rPr lang="en-US" sz="2800" dirty="0"/>
              <a:t>Reliability of reporting for internal and external use</a:t>
            </a:r>
          </a:p>
          <a:p>
            <a:pPr marL="914400" lvl="1" indent="-457200">
              <a:buFont typeface="Arial" panose="020B0604020202020204" pitchFamily="34" charset="0"/>
              <a:buChar char="•"/>
            </a:pPr>
            <a:r>
              <a:rPr lang="en-US" sz="2800" dirty="0"/>
              <a:t>Compliance with applicable laws and regulations</a:t>
            </a:r>
          </a:p>
        </p:txBody>
      </p:sp>
      <p:sp>
        <p:nvSpPr>
          <p:cNvPr id="5" name="TextBox 4"/>
          <p:cNvSpPr txBox="1"/>
          <p:nvPr/>
        </p:nvSpPr>
        <p:spPr>
          <a:xfrm>
            <a:off x="394138" y="3633301"/>
            <a:ext cx="11587655" cy="1200329"/>
          </a:xfrm>
          <a:prstGeom prst="rect">
            <a:avLst/>
          </a:prstGeom>
          <a:noFill/>
        </p:spPr>
        <p:txBody>
          <a:bodyPr wrap="square" rtlCol="0">
            <a:spAutoFit/>
          </a:bodyPr>
          <a:lstStyle/>
          <a:p>
            <a:r>
              <a:rPr lang="en-US" sz="3600" dirty="0">
                <a:solidFill>
                  <a:srgbClr val="FF9900"/>
                </a:solidFill>
              </a:rPr>
              <a:t>2 CFR §200.62 Internal Controls – Specific to Grants</a:t>
            </a:r>
          </a:p>
          <a:p>
            <a:endParaRPr lang="en-US" sz="3600" dirty="0"/>
          </a:p>
        </p:txBody>
      </p:sp>
      <p:sp>
        <p:nvSpPr>
          <p:cNvPr id="6" name="Rectangle 5"/>
          <p:cNvSpPr/>
          <p:nvPr/>
        </p:nvSpPr>
        <p:spPr>
          <a:xfrm>
            <a:off x="394136" y="4233465"/>
            <a:ext cx="9330887" cy="2246769"/>
          </a:xfrm>
          <a:prstGeom prst="rect">
            <a:avLst/>
          </a:prstGeom>
        </p:spPr>
        <p:txBody>
          <a:bodyPr wrap="square">
            <a:spAutoFit/>
          </a:bodyPr>
          <a:lstStyle/>
          <a:p>
            <a:pPr marL="457200" indent="-457200">
              <a:buFont typeface="Arial" panose="020B0604020202020204" pitchFamily="34" charset="0"/>
              <a:buChar char="•"/>
            </a:pPr>
            <a:r>
              <a:rPr lang="en-US" sz="2800" dirty="0"/>
              <a:t>Transactions are properly recorded &amp; accounted for</a:t>
            </a:r>
          </a:p>
          <a:p>
            <a:pPr marL="457200" indent="-457200">
              <a:buFont typeface="Arial" panose="020B0604020202020204" pitchFamily="34" charset="0"/>
              <a:buChar char="•"/>
            </a:pPr>
            <a:r>
              <a:rPr lang="en-US" sz="2800" dirty="0"/>
              <a:t>Transactions are executed in compliance with Federal statutes, regulations, and award terms and conditions</a:t>
            </a:r>
          </a:p>
          <a:p>
            <a:pPr marL="457200" indent="-457200">
              <a:buFont typeface="Arial" panose="020B0604020202020204" pitchFamily="34" charset="0"/>
              <a:buChar char="•"/>
            </a:pPr>
            <a:r>
              <a:rPr lang="en-US" sz="2800" dirty="0"/>
              <a:t>Funds, property, and other assets are safeguarded against loss from unauthorized use or disposition</a:t>
            </a:r>
          </a:p>
        </p:txBody>
      </p:sp>
    </p:spTree>
    <p:extLst>
      <p:ext uri="{BB962C8B-B14F-4D97-AF65-F5344CB8AC3E}">
        <p14:creationId xmlns:p14="http://schemas.microsoft.com/office/powerpoint/2010/main" val="4185402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§200.430 (i)(1)(viii) Budget Estimates</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3539430"/>
          </a:xfrm>
          <a:prstGeom prst="rect">
            <a:avLst/>
          </a:prstGeom>
        </p:spPr>
        <p:txBody>
          <a:bodyPr wrap="square">
            <a:spAutoFit/>
          </a:bodyPr>
          <a:lstStyle/>
          <a:p>
            <a:pPr marL="457200" indent="-457200">
              <a:buFont typeface="Arial" panose="020B0604020202020204" pitchFamily="34" charset="0"/>
              <a:buChar char="•"/>
            </a:pPr>
            <a:r>
              <a:rPr lang="en-US" sz="2800" dirty="0"/>
              <a:t>Estimates determined before services are performed do not qualify as support for charges to Federal awards, but may be used for interim accounting purposes if: </a:t>
            </a:r>
          </a:p>
          <a:p>
            <a:pPr marL="914400" lvl="1" indent="-457200">
              <a:buFont typeface="Arial" panose="020B0604020202020204" pitchFamily="34" charset="0"/>
              <a:buChar char="•"/>
            </a:pPr>
            <a:r>
              <a:rPr lang="en-US" sz="2800" dirty="0"/>
              <a:t>Produces reasonable approximations</a:t>
            </a:r>
          </a:p>
          <a:p>
            <a:pPr marL="914400" lvl="1" indent="-457200">
              <a:buFont typeface="Arial" panose="020B0604020202020204" pitchFamily="34" charset="0"/>
              <a:buChar char="•"/>
            </a:pPr>
            <a:r>
              <a:rPr lang="en-US" sz="2800" dirty="0"/>
              <a:t>Significant changes to the corresponding work activity are identified in a timely manner </a:t>
            </a:r>
          </a:p>
          <a:p>
            <a:pPr marL="914400" lvl="1" indent="-457200">
              <a:buFont typeface="Arial" panose="020B0604020202020204" pitchFamily="34" charset="0"/>
              <a:buChar char="•"/>
            </a:pPr>
            <a:r>
              <a:rPr lang="en-US" sz="2800" dirty="0"/>
              <a:t>Internal controls in place to review after-the-fact interim charges based on budget estimates</a:t>
            </a:r>
          </a:p>
        </p:txBody>
      </p:sp>
    </p:spTree>
    <p:extLst>
      <p:ext uri="{BB962C8B-B14F-4D97-AF65-F5344CB8AC3E}">
        <p14:creationId xmlns:p14="http://schemas.microsoft.com/office/powerpoint/2010/main" val="157844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§200.430 (i)(1)(viii)(C) Reconciliation</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1384995"/>
          </a:xfrm>
          <a:prstGeom prst="rect">
            <a:avLst/>
          </a:prstGeom>
        </p:spPr>
        <p:txBody>
          <a:bodyPr wrap="square">
            <a:spAutoFit/>
          </a:bodyPr>
          <a:lstStyle/>
          <a:p>
            <a:pPr marL="457200" indent="-457200">
              <a:buFont typeface="Arial" panose="020B0604020202020204" pitchFamily="34" charset="0"/>
              <a:buChar char="•"/>
            </a:pPr>
            <a:r>
              <a:rPr lang="en-US" sz="2800" dirty="0"/>
              <a:t>All necessary adjustments must be made such that the final amount charged to the Federal award is accurate, allowable, and properly allocated. </a:t>
            </a:r>
          </a:p>
        </p:txBody>
      </p:sp>
    </p:spTree>
    <p:extLst>
      <p:ext uri="{BB962C8B-B14F-4D97-AF65-F5344CB8AC3E}">
        <p14:creationId xmlns:p14="http://schemas.microsoft.com/office/powerpoint/2010/main" val="46503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§200.430 (i)(1)(ix) Percentages</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1384995"/>
          </a:xfrm>
          <a:prstGeom prst="rect">
            <a:avLst/>
          </a:prstGeom>
        </p:spPr>
        <p:txBody>
          <a:bodyPr wrap="square">
            <a:spAutoFit/>
          </a:bodyPr>
          <a:lstStyle/>
          <a:p>
            <a:pPr marL="457200" indent="-457200">
              <a:buFont typeface="Arial" panose="020B0604020202020204" pitchFamily="34" charset="0"/>
              <a:buChar char="•"/>
            </a:pPr>
            <a:r>
              <a:rPr lang="en-US" sz="2800" dirty="0"/>
              <a:t>Because practices vary as to the activity constituting a full workload, records may reflect categories of activities expressed as a percentage distribution of total activities. </a:t>
            </a:r>
          </a:p>
        </p:txBody>
      </p:sp>
    </p:spTree>
    <p:extLst>
      <p:ext uri="{BB962C8B-B14F-4D97-AF65-F5344CB8AC3E}">
        <p14:creationId xmlns:p14="http://schemas.microsoft.com/office/powerpoint/2010/main" val="443340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§200.430 (i)(2) Compliance</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2677656"/>
          </a:xfrm>
          <a:prstGeom prst="rect">
            <a:avLst/>
          </a:prstGeom>
        </p:spPr>
        <p:txBody>
          <a:bodyPr wrap="square">
            <a:spAutoFit/>
          </a:bodyPr>
          <a:lstStyle/>
          <a:p>
            <a:pPr marL="457200" indent="-457200">
              <a:buFont typeface="Arial" panose="020B0604020202020204" pitchFamily="34" charset="0"/>
              <a:buChar char="•"/>
            </a:pPr>
            <a:r>
              <a:rPr lang="en-US" sz="2800" dirty="0"/>
              <a:t>For records which meet the standards, the non-federal entity </a:t>
            </a:r>
            <a:r>
              <a:rPr lang="en-US" sz="2800" u="sng" dirty="0"/>
              <a:t>will not be required to provide additional support or documentation for the work performed</a:t>
            </a:r>
            <a:r>
              <a:rPr lang="en-US" sz="2800" dirty="0"/>
              <a:t>. </a:t>
            </a:r>
          </a:p>
          <a:p>
            <a:pPr marL="457200" indent="-457200">
              <a:buFont typeface="Arial" panose="020B0604020202020204" pitchFamily="34" charset="0"/>
              <a:buChar char="•"/>
            </a:pPr>
            <a:r>
              <a:rPr lang="en-US" sz="2800" dirty="0"/>
              <a:t>DOL regulations for Fair Labor Standards Act must still be met (i.e. charges must be supported by records indicating the total number of hours worked each day). </a:t>
            </a:r>
          </a:p>
        </p:txBody>
      </p:sp>
    </p:spTree>
    <p:extLst>
      <p:ext uri="{BB962C8B-B14F-4D97-AF65-F5344CB8AC3E}">
        <p14:creationId xmlns:p14="http://schemas.microsoft.com/office/powerpoint/2010/main" val="343999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§200.430 (i)(8) Noncompliance</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2677656"/>
          </a:xfrm>
          <a:prstGeom prst="rect">
            <a:avLst/>
          </a:prstGeom>
        </p:spPr>
        <p:txBody>
          <a:bodyPr wrap="square">
            <a:spAutoFit/>
          </a:bodyPr>
          <a:lstStyle/>
          <a:p>
            <a:pPr marL="457200" indent="-457200">
              <a:buFont typeface="Arial" panose="020B0604020202020204" pitchFamily="34" charset="0"/>
              <a:buChar char="•"/>
            </a:pPr>
            <a:r>
              <a:rPr lang="en-US" sz="2800" dirty="0"/>
              <a:t>For a non-Federal entity where the records do not meet these standards, the Federal agency may require personnel activity reports (PARs), including prescribed certifications or equivalent documentation that support the records as required in this section.</a:t>
            </a:r>
          </a:p>
          <a:p>
            <a:pPr marL="914400" lvl="1" indent="-457200">
              <a:buFont typeface="Arial" panose="020B0604020202020204" pitchFamily="34" charset="0"/>
              <a:buChar char="•"/>
            </a:pPr>
            <a:r>
              <a:rPr lang="en-US" sz="2800" dirty="0"/>
              <a:t>Warning: PARs are not defined in UGG</a:t>
            </a:r>
          </a:p>
        </p:txBody>
      </p:sp>
    </p:spTree>
    <p:extLst>
      <p:ext uri="{BB962C8B-B14F-4D97-AF65-F5344CB8AC3E}">
        <p14:creationId xmlns:p14="http://schemas.microsoft.com/office/powerpoint/2010/main" val="274247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754326"/>
          </a:xfrm>
          <a:prstGeom prst="rect">
            <a:avLst/>
          </a:prstGeom>
          <a:noFill/>
        </p:spPr>
        <p:txBody>
          <a:bodyPr wrap="square" rtlCol="0">
            <a:spAutoFit/>
          </a:bodyPr>
          <a:lstStyle/>
          <a:p>
            <a:r>
              <a:rPr lang="en-US" sz="3600" dirty="0">
                <a:solidFill>
                  <a:srgbClr val="FF9900"/>
                </a:solidFill>
              </a:rPr>
              <a:t>2 CFR §200.430 (i) Standards of Documentation of Personnel Expenses</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958201"/>
            <a:ext cx="9330887" cy="3970318"/>
          </a:xfrm>
          <a:prstGeom prst="rect">
            <a:avLst/>
          </a:prstGeom>
        </p:spPr>
        <p:txBody>
          <a:bodyPr wrap="square">
            <a:spAutoFit/>
          </a:bodyPr>
          <a:lstStyle/>
          <a:p>
            <a:pPr marL="457200" indent="-457200">
              <a:buFont typeface="Arial" panose="020B0604020202020204" pitchFamily="34" charset="0"/>
              <a:buChar char="•"/>
            </a:pPr>
            <a:r>
              <a:rPr lang="en-US" sz="2800" dirty="0"/>
              <a:t>Salaries meeting cost sharing or match must meet the same requirements as for reimbursed salaries from awards. </a:t>
            </a:r>
          </a:p>
          <a:p>
            <a:pPr marL="457200" indent="-457200">
              <a:buFont typeface="Arial" panose="020B0604020202020204" pitchFamily="34" charset="0"/>
              <a:buChar char="•"/>
            </a:pPr>
            <a:r>
              <a:rPr lang="en-US" sz="2800" dirty="0"/>
              <a:t>Cognizant agencies for determining indirect cost rate (IDC) can approve alternate proposals for states, local governments, and Indian tribes based on systems such as random sampling.</a:t>
            </a:r>
          </a:p>
          <a:p>
            <a:pPr marL="457200" indent="-457200">
              <a:buFont typeface="Arial" panose="020B0604020202020204" pitchFamily="34" charset="0"/>
              <a:buChar char="•"/>
            </a:pPr>
            <a:r>
              <a:rPr lang="en-US" sz="2800" dirty="0"/>
              <a:t>Cognizant agencies for determining IDC can approve alternate proposals based on outcomes and milestones for program performance where they are clearly documented.</a:t>
            </a:r>
          </a:p>
        </p:txBody>
      </p:sp>
    </p:spTree>
    <p:extLst>
      <p:ext uri="{BB962C8B-B14F-4D97-AF65-F5344CB8AC3E}">
        <p14:creationId xmlns:p14="http://schemas.microsoft.com/office/powerpoint/2010/main" val="4065089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754326"/>
          </a:xfrm>
          <a:prstGeom prst="rect">
            <a:avLst/>
          </a:prstGeom>
          <a:noFill/>
        </p:spPr>
        <p:txBody>
          <a:bodyPr wrap="square" rtlCol="0">
            <a:spAutoFit/>
          </a:bodyPr>
          <a:lstStyle/>
          <a:p>
            <a:r>
              <a:rPr lang="en-US" sz="3600" dirty="0">
                <a:solidFill>
                  <a:srgbClr val="FF9900"/>
                </a:solidFill>
              </a:rPr>
              <a:t>2 CFR §200.430 (i) Standards of Documentation of Personnel Expenses (cont’d)</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958201"/>
            <a:ext cx="9330887" cy="2677656"/>
          </a:xfrm>
          <a:prstGeom prst="rect">
            <a:avLst/>
          </a:prstGeom>
        </p:spPr>
        <p:txBody>
          <a:bodyPr wrap="square">
            <a:spAutoFit/>
          </a:bodyPr>
          <a:lstStyle/>
          <a:p>
            <a:pPr marL="457200" indent="-457200">
              <a:buFont typeface="Arial" panose="020B0604020202020204" pitchFamily="34" charset="0"/>
              <a:buChar char="•"/>
            </a:pPr>
            <a:r>
              <a:rPr lang="en-US" sz="2800" dirty="0"/>
              <a:t>For awards of similar purpose activity or instances of approved blended funding, the district may submit performance plans that incorporate funds from multiple awards and account for their combined use based on performance-oriented metrics provided that such plans are approved in advance by all involved agencies</a:t>
            </a:r>
          </a:p>
        </p:txBody>
      </p:sp>
    </p:spTree>
    <p:extLst>
      <p:ext uri="{BB962C8B-B14F-4D97-AF65-F5344CB8AC3E}">
        <p14:creationId xmlns:p14="http://schemas.microsoft.com/office/powerpoint/2010/main" val="1636559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2" name="TextBox 1"/>
          <p:cNvSpPr txBox="1"/>
          <p:nvPr/>
        </p:nvSpPr>
        <p:spPr>
          <a:xfrm>
            <a:off x="9540240" y="152400"/>
            <a:ext cx="2548128" cy="6186309"/>
          </a:xfrm>
          <a:prstGeom prst="rect">
            <a:avLst/>
          </a:prstGeom>
          <a:noFill/>
        </p:spPr>
        <p:txBody>
          <a:bodyPr wrap="square" rtlCol="0">
            <a:spAutoFit/>
          </a:bodyPr>
          <a:lstStyle/>
          <a:p>
            <a:pPr algn="ctr"/>
            <a:endParaRPr lang="en-US" sz="3600" dirty="0"/>
          </a:p>
          <a:p>
            <a:pPr algn="ctr"/>
            <a:endParaRPr lang="en-US" sz="3600" dirty="0"/>
          </a:p>
          <a:p>
            <a:pPr algn="ctr"/>
            <a:endParaRPr lang="en-US" sz="3600" dirty="0"/>
          </a:p>
          <a:p>
            <a:pPr algn="ctr"/>
            <a:r>
              <a:rPr lang="en-US" sz="3600" dirty="0"/>
              <a:t>A</a:t>
            </a:r>
          </a:p>
          <a:p>
            <a:pPr algn="ctr"/>
            <a:r>
              <a:rPr lang="en-US" sz="3600" dirty="0"/>
              <a:t>G</a:t>
            </a:r>
          </a:p>
          <a:p>
            <a:pPr algn="ctr"/>
            <a:r>
              <a:rPr lang="en-US" sz="3600" dirty="0"/>
              <a:t>E</a:t>
            </a:r>
          </a:p>
          <a:p>
            <a:pPr algn="ctr"/>
            <a:r>
              <a:rPr lang="en-US" sz="3600" dirty="0"/>
              <a:t>N</a:t>
            </a:r>
          </a:p>
          <a:p>
            <a:pPr algn="ctr"/>
            <a:r>
              <a:rPr lang="en-US" sz="3600" dirty="0"/>
              <a:t>D</a:t>
            </a:r>
          </a:p>
          <a:p>
            <a:pPr algn="ctr"/>
            <a:r>
              <a:rPr lang="en-US" sz="3600" dirty="0"/>
              <a:t>A</a:t>
            </a:r>
          </a:p>
          <a:p>
            <a:pPr algn="ctr"/>
            <a:endParaRPr lang="en-US" sz="3600" dirty="0"/>
          </a:p>
          <a:p>
            <a:pPr algn="ctr"/>
            <a:endParaRPr lang="en-US" sz="3600" dirty="0"/>
          </a:p>
        </p:txBody>
      </p:sp>
      <p:sp>
        <p:nvSpPr>
          <p:cNvPr id="3" name="TextBox 2"/>
          <p:cNvSpPr txBox="1"/>
          <p:nvPr/>
        </p:nvSpPr>
        <p:spPr>
          <a:xfrm>
            <a:off x="188976" y="414528"/>
            <a:ext cx="8875776" cy="5293757"/>
          </a:xfrm>
          <a:prstGeom prst="rect">
            <a:avLst/>
          </a:prstGeom>
          <a:noFill/>
        </p:spPr>
        <p:txBody>
          <a:bodyPr wrap="square" rtlCol="0">
            <a:spAutoFit/>
          </a:bodyPr>
          <a:lstStyle/>
          <a:p>
            <a:pPr marL="342900" indent="-342900">
              <a:buFont typeface="+mj-lt"/>
              <a:buAutoNum type="arabicPeriod"/>
            </a:pPr>
            <a:r>
              <a:rPr lang="en-US" sz="2600" dirty="0">
                <a:solidFill>
                  <a:schemeClr val="bg1"/>
                </a:solidFill>
              </a:rPr>
              <a:t>What is Time Accounting (Time and Effort) and Why? </a:t>
            </a:r>
          </a:p>
          <a:p>
            <a:pPr marL="342900" indent="-342900">
              <a:buFont typeface="+mj-lt"/>
              <a:buAutoNum type="arabicPeriod"/>
            </a:pPr>
            <a:r>
              <a:rPr lang="en-US" sz="2600" dirty="0">
                <a:solidFill>
                  <a:schemeClr val="bg1"/>
                </a:solidFill>
              </a:rPr>
              <a:t>Legal Ease of Time Accounting</a:t>
            </a:r>
          </a:p>
          <a:p>
            <a:pPr marL="342900" indent="-342900">
              <a:buFont typeface="+mj-lt"/>
              <a:buAutoNum type="arabicPeriod"/>
            </a:pPr>
            <a:r>
              <a:rPr lang="en-US" sz="2600" dirty="0">
                <a:solidFill>
                  <a:schemeClr val="bg1"/>
                </a:solidFill>
              </a:rPr>
              <a:t>SUSD’s Time Accounting Policy and Procedure</a:t>
            </a:r>
          </a:p>
          <a:p>
            <a:pPr marL="342900" indent="-342900">
              <a:buFont typeface="+mj-lt"/>
              <a:buAutoNum type="arabicPeriod"/>
            </a:pPr>
            <a:r>
              <a:rPr lang="en-US" sz="2600" dirty="0">
                <a:solidFill>
                  <a:schemeClr val="bg1"/>
                </a:solidFill>
              </a:rPr>
              <a:t>What is a Personnel Activity Report (PAR)</a:t>
            </a:r>
          </a:p>
          <a:p>
            <a:pPr marL="342900" indent="-342900">
              <a:buFont typeface="+mj-lt"/>
              <a:buAutoNum type="arabicPeriod"/>
            </a:pPr>
            <a:r>
              <a:rPr lang="en-US" sz="2600" dirty="0">
                <a:solidFill>
                  <a:schemeClr val="bg1"/>
                </a:solidFill>
              </a:rPr>
              <a:t>What is a Semi-Annual Certification</a:t>
            </a:r>
          </a:p>
          <a:p>
            <a:pPr marL="342900" indent="-342900">
              <a:buFont typeface="+mj-lt"/>
              <a:buAutoNum type="arabicPeriod"/>
            </a:pPr>
            <a:r>
              <a:rPr lang="en-US" sz="2600" dirty="0">
                <a:solidFill>
                  <a:schemeClr val="bg1"/>
                </a:solidFill>
              </a:rPr>
              <a:t>Deadlines to Submit Time Accounting Reports</a:t>
            </a:r>
          </a:p>
          <a:p>
            <a:pPr marL="342900" indent="-342900">
              <a:buFont typeface="+mj-lt"/>
              <a:buAutoNum type="arabicPeriod"/>
            </a:pPr>
            <a:r>
              <a:rPr lang="en-US" sz="2600" dirty="0">
                <a:solidFill>
                  <a:schemeClr val="bg1"/>
                </a:solidFill>
              </a:rPr>
              <a:t>What is Effort?</a:t>
            </a:r>
          </a:p>
          <a:p>
            <a:pPr marL="342900" indent="-342900">
              <a:buFont typeface="+mj-lt"/>
              <a:buAutoNum type="arabicPeriod"/>
            </a:pPr>
            <a:r>
              <a:rPr lang="en-US" sz="2600" dirty="0">
                <a:solidFill>
                  <a:schemeClr val="bg1"/>
                </a:solidFill>
              </a:rPr>
              <a:t>What are Federally vs. Non-Federally “Sponsored” Activities?</a:t>
            </a:r>
          </a:p>
          <a:p>
            <a:pPr marL="342900" indent="-342900">
              <a:buFont typeface="+mj-lt"/>
              <a:buAutoNum type="arabicPeriod"/>
            </a:pPr>
            <a:r>
              <a:rPr lang="en-US" sz="2600" dirty="0">
                <a:solidFill>
                  <a:schemeClr val="bg1"/>
                </a:solidFill>
              </a:rPr>
              <a:t>Who is Responsible for Time Accounting</a:t>
            </a:r>
          </a:p>
          <a:p>
            <a:pPr marL="342900" indent="-342900">
              <a:buFont typeface="+mj-lt"/>
              <a:buAutoNum type="arabicPeriod"/>
            </a:pPr>
            <a:r>
              <a:rPr lang="en-US" sz="2600" dirty="0">
                <a:solidFill>
                  <a:schemeClr val="bg1"/>
                </a:solidFill>
              </a:rPr>
              <a:t>Responsibilities of Business Services and Departments</a:t>
            </a:r>
          </a:p>
          <a:p>
            <a:pPr marL="342900" indent="-342900">
              <a:buFont typeface="+mj-lt"/>
              <a:buAutoNum type="arabicPeriod"/>
            </a:pPr>
            <a:r>
              <a:rPr lang="en-US" sz="2600" dirty="0">
                <a:solidFill>
                  <a:schemeClr val="bg1"/>
                </a:solidFill>
              </a:rPr>
              <a:t>Checks and Balances and Non-Compliance</a:t>
            </a:r>
          </a:p>
          <a:p>
            <a:pPr marL="342900" indent="-342900">
              <a:buFont typeface="+mj-lt"/>
              <a:buAutoNum type="arabicPeriod"/>
            </a:pPr>
            <a:r>
              <a:rPr lang="en-US" sz="2600" dirty="0">
                <a:solidFill>
                  <a:schemeClr val="bg1"/>
                </a:solidFill>
              </a:rPr>
              <a:t>Overview of Time Accounting</a:t>
            </a:r>
          </a:p>
          <a:p>
            <a:pPr marL="342900" indent="-342900">
              <a:buFont typeface="+mj-lt"/>
              <a:buAutoNum type="arabicPeriod"/>
            </a:pPr>
            <a:r>
              <a:rPr lang="en-US" sz="2600" dirty="0">
                <a:solidFill>
                  <a:schemeClr val="bg1"/>
                </a:solidFill>
              </a:rPr>
              <a:t>State and Federal Programs Staff Contacts</a:t>
            </a:r>
          </a:p>
        </p:txBody>
      </p:sp>
    </p:spTree>
    <p:extLst>
      <p:ext uri="{BB962C8B-B14F-4D97-AF65-F5344CB8AC3E}">
        <p14:creationId xmlns:p14="http://schemas.microsoft.com/office/powerpoint/2010/main" val="2510062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California School Accounting Manual (CSAM)</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68519" y="1448655"/>
            <a:ext cx="11613274" cy="3108543"/>
          </a:xfrm>
          <a:prstGeom prst="rect">
            <a:avLst/>
          </a:prstGeom>
        </p:spPr>
        <p:txBody>
          <a:bodyPr wrap="square">
            <a:spAutoFit/>
          </a:bodyPr>
          <a:lstStyle/>
          <a:p>
            <a:r>
              <a:rPr lang="en-US" sz="2800" dirty="0"/>
              <a:t>Procedure 905 Documenting Salaries and Wages</a:t>
            </a:r>
          </a:p>
          <a:p>
            <a:pPr marL="285750" indent="-285750">
              <a:buFont typeface="Arial" panose="020B0604020202020204" pitchFamily="34" charset="0"/>
              <a:buChar char="•"/>
            </a:pPr>
            <a:r>
              <a:rPr lang="en-US" sz="2800" dirty="0"/>
              <a:t>Salaries and wages are usually an allowable charge to programs with a restricted funding source. </a:t>
            </a:r>
          </a:p>
          <a:p>
            <a:pPr marL="285750" indent="-285750">
              <a:buFont typeface="Arial" panose="020B0604020202020204" pitchFamily="34" charset="0"/>
              <a:buChar char="•"/>
            </a:pPr>
            <a:r>
              <a:rPr lang="en-US" sz="2800" dirty="0"/>
              <a:t>LEAs must adhere federal and state standards and to any additional standards established for particular programs. </a:t>
            </a:r>
          </a:p>
          <a:p>
            <a:pPr marL="285750" indent="-285750">
              <a:buFont typeface="Arial" panose="020B0604020202020204" pitchFamily="34" charset="0"/>
              <a:buChar char="•"/>
            </a:pPr>
            <a:r>
              <a:rPr lang="en-US" sz="2800" dirty="0"/>
              <a:t>Time documentation requirements for charging salaries and wages to state programs are based on the federal time documentation guidelines. </a:t>
            </a:r>
          </a:p>
        </p:txBody>
      </p:sp>
      <p:sp>
        <p:nvSpPr>
          <p:cNvPr id="6" name="TextBox 5"/>
          <p:cNvSpPr txBox="1"/>
          <p:nvPr/>
        </p:nvSpPr>
        <p:spPr>
          <a:xfrm>
            <a:off x="479864" y="5066765"/>
            <a:ext cx="9188012" cy="1538883"/>
          </a:xfrm>
          <a:prstGeom prst="rect">
            <a:avLst/>
          </a:prstGeom>
          <a:noFill/>
          <a:ln w="57150">
            <a:solidFill>
              <a:srgbClr val="FF8500"/>
            </a:solidFill>
            <a:prstDash val="sysDash"/>
          </a:ln>
        </p:spPr>
        <p:txBody>
          <a:bodyPr wrap="square" rtlCol="0">
            <a:spAutoFit/>
          </a:bodyPr>
          <a:lstStyle/>
          <a:p>
            <a:pPr algn="ctr"/>
            <a:r>
              <a:rPr lang="en-US" sz="2200" b="1" dirty="0">
                <a:effectLst>
                  <a:outerShdw blurRad="38100" dist="38100" dir="2700000" algn="tl">
                    <a:srgbClr val="000000">
                      <a:alpha val="43137"/>
                    </a:srgbClr>
                  </a:outerShdw>
                </a:effectLst>
              </a:rPr>
              <a:t>Procedure 905</a:t>
            </a:r>
          </a:p>
          <a:p>
            <a:pPr algn="ctr"/>
            <a:endParaRPr lang="en-US" sz="1200" dirty="0"/>
          </a:p>
          <a:p>
            <a:pPr algn="ctr"/>
            <a:r>
              <a:rPr lang="en-US" sz="2000" dirty="0"/>
              <a:t>The full procedure is available for review on pages 905-1 through 905-22 in the CSAM.</a:t>
            </a:r>
          </a:p>
          <a:p>
            <a:pPr algn="ctr"/>
            <a:r>
              <a:rPr lang="en-US" sz="2000" dirty="0"/>
              <a:t>The CSAM is available online at: </a:t>
            </a:r>
            <a:r>
              <a:rPr lang="en-US" sz="2000" dirty="0">
                <a:hlinkClick r:id="rId2"/>
              </a:rPr>
              <a:t>https://www.cde.ca.gov/fg/ac/sa/</a:t>
            </a:r>
            <a:endParaRPr lang="en-US" sz="2000" dirty="0"/>
          </a:p>
          <a:p>
            <a:pPr algn="ctr"/>
            <a:endParaRPr lang="en-US" sz="2000" dirty="0"/>
          </a:p>
        </p:txBody>
      </p:sp>
    </p:spTree>
    <p:extLst>
      <p:ext uri="{BB962C8B-B14F-4D97-AF65-F5344CB8AC3E}">
        <p14:creationId xmlns:p14="http://schemas.microsoft.com/office/powerpoint/2010/main" val="1255750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8848" y="3362004"/>
            <a:ext cx="3297936" cy="1754326"/>
          </a:xfrm>
          <a:prstGeom prst="rect">
            <a:avLst/>
          </a:prstGeom>
          <a:noFill/>
        </p:spPr>
        <p:txBody>
          <a:bodyPr wrap="square" rtlCol="0">
            <a:spAutoFit/>
          </a:bodyPr>
          <a:lstStyle/>
          <a:p>
            <a:pPr algn="ctr"/>
            <a:r>
              <a:rPr lang="en-US" dirty="0"/>
              <a:t>You have to document work activities based on federally and non-federally funded activities, i.e. personnel activity report (PAR) or Semi-Annual Certification.</a:t>
            </a:r>
            <a:endParaRPr lang="en-US" dirty="0">
              <a:solidFill>
                <a:schemeClr val="bg1"/>
              </a:solidFill>
            </a:endParaRPr>
          </a:p>
        </p:txBody>
      </p:sp>
      <p:sp>
        <p:nvSpPr>
          <p:cNvPr id="3" name="TextBox 2"/>
          <p:cNvSpPr txBox="1"/>
          <p:nvPr/>
        </p:nvSpPr>
        <p:spPr>
          <a:xfrm>
            <a:off x="4443984" y="3223505"/>
            <a:ext cx="3297936" cy="1754326"/>
          </a:xfrm>
          <a:prstGeom prst="rect">
            <a:avLst/>
          </a:prstGeom>
          <a:noFill/>
        </p:spPr>
        <p:txBody>
          <a:bodyPr wrap="square" rtlCol="0">
            <a:spAutoFit/>
          </a:bodyPr>
          <a:lstStyle/>
          <a:p>
            <a:pPr algn="ctr"/>
            <a:r>
              <a:rPr lang="en-US" dirty="0"/>
              <a:t>Federal government only cares that their monies are not being spent on non-federally funded activities, but is happy to receive a handout of non-federal funds paying for federal activities.</a:t>
            </a:r>
          </a:p>
        </p:txBody>
      </p:sp>
      <p:sp>
        <p:nvSpPr>
          <p:cNvPr id="4" name="TextBox 3"/>
          <p:cNvSpPr txBox="1"/>
          <p:nvPr/>
        </p:nvSpPr>
        <p:spPr>
          <a:xfrm>
            <a:off x="8199120" y="3362004"/>
            <a:ext cx="3297936" cy="1477328"/>
          </a:xfrm>
          <a:prstGeom prst="rect">
            <a:avLst/>
          </a:prstGeom>
          <a:noFill/>
        </p:spPr>
        <p:txBody>
          <a:bodyPr wrap="square" rtlCol="0">
            <a:spAutoFit/>
          </a:bodyPr>
          <a:lstStyle/>
          <a:p>
            <a:pPr algn="ctr"/>
            <a:r>
              <a:rPr lang="en-US" dirty="0"/>
              <a:t>The district has a federal responsibility to demonstrate compliance with time accounting (time and effort) because of acceptance of federal funding.</a:t>
            </a:r>
            <a:endParaRPr lang="en-US" dirty="0">
              <a:solidFill>
                <a:schemeClr val="bg1"/>
              </a:solidFill>
            </a:endParaRPr>
          </a:p>
        </p:txBody>
      </p:sp>
      <p:sp>
        <p:nvSpPr>
          <p:cNvPr id="5" name="TextBox 4"/>
          <p:cNvSpPr txBox="1"/>
          <p:nvPr/>
        </p:nvSpPr>
        <p:spPr>
          <a:xfrm>
            <a:off x="688848" y="1456944"/>
            <a:ext cx="9674352" cy="646331"/>
          </a:xfrm>
          <a:prstGeom prst="rect">
            <a:avLst/>
          </a:prstGeom>
          <a:noFill/>
        </p:spPr>
        <p:txBody>
          <a:bodyPr wrap="square" rtlCol="0">
            <a:spAutoFit/>
          </a:bodyPr>
          <a:lstStyle/>
          <a:p>
            <a:r>
              <a:rPr lang="en-US" sz="3600" dirty="0"/>
              <a:t>What does all that legal ease mean?</a:t>
            </a:r>
          </a:p>
        </p:txBody>
      </p:sp>
    </p:spTree>
    <p:extLst>
      <p:ext uri="{BB962C8B-B14F-4D97-AF65-F5344CB8AC3E}">
        <p14:creationId xmlns:p14="http://schemas.microsoft.com/office/powerpoint/2010/main" val="2308026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SUSD’s Time Accounting Policy and Procedure</a:t>
            </a:r>
          </a:p>
        </p:txBody>
      </p:sp>
    </p:spTree>
    <p:extLst>
      <p:ext uri="{BB962C8B-B14F-4D97-AF65-F5344CB8AC3E}">
        <p14:creationId xmlns:p14="http://schemas.microsoft.com/office/powerpoint/2010/main" val="1690197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83117" y="6611779"/>
            <a:ext cx="2008883" cy="246221"/>
          </a:xfrm>
          <a:prstGeom prst="rect">
            <a:avLst/>
          </a:prstGeom>
          <a:noFill/>
        </p:spPr>
        <p:txBody>
          <a:bodyPr wrap="none" rtlCol="0">
            <a:spAutoFit/>
          </a:bodyPr>
          <a:lstStyle/>
          <a:p>
            <a:r>
              <a:rPr lang="en-US" sz="1000" dirty="0">
                <a:solidFill>
                  <a:srgbClr val="002060"/>
                </a:solidFill>
                <a:latin typeface="Georgia" panose="02040502050405020303" pitchFamily="18" charset="0"/>
              </a:rPr>
              <a:t>Stockton Unified School District</a:t>
            </a:r>
          </a:p>
        </p:txBody>
      </p:sp>
      <p:sp>
        <p:nvSpPr>
          <p:cNvPr id="2" name="TextBox 1"/>
          <p:cNvSpPr txBox="1"/>
          <p:nvPr/>
        </p:nvSpPr>
        <p:spPr>
          <a:xfrm>
            <a:off x="141890" y="4950372"/>
            <a:ext cx="8135007" cy="1384995"/>
          </a:xfrm>
          <a:prstGeom prst="rect">
            <a:avLst/>
          </a:prstGeom>
          <a:noFill/>
        </p:spPr>
        <p:txBody>
          <a:bodyPr wrap="square" rtlCol="0">
            <a:spAutoFit/>
          </a:bodyPr>
          <a:lstStyle/>
          <a:p>
            <a:pPr algn="ctr"/>
            <a:endParaRPr lang="en-US" sz="1200" dirty="0">
              <a:solidFill>
                <a:schemeClr val="bg1"/>
              </a:solidFill>
            </a:endParaRPr>
          </a:p>
          <a:p>
            <a:pPr algn="ctr"/>
            <a:r>
              <a:rPr lang="en-US" sz="3600" dirty="0">
                <a:solidFill>
                  <a:schemeClr val="bg1"/>
                </a:solidFill>
              </a:rPr>
              <a:t>SUSD’s Time Accounting </a:t>
            </a:r>
          </a:p>
          <a:p>
            <a:pPr algn="ctr"/>
            <a:r>
              <a:rPr lang="en-US" sz="3600" dirty="0">
                <a:solidFill>
                  <a:schemeClr val="bg1"/>
                </a:solidFill>
              </a:rPr>
              <a:t>Policy and Procedures</a:t>
            </a:r>
          </a:p>
        </p:txBody>
      </p:sp>
      <p:sp>
        <p:nvSpPr>
          <p:cNvPr id="3" name="TextBox 2"/>
          <p:cNvSpPr txBox="1"/>
          <p:nvPr/>
        </p:nvSpPr>
        <p:spPr>
          <a:xfrm>
            <a:off x="283779" y="99848"/>
            <a:ext cx="8288721"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bg1"/>
                </a:solidFill>
              </a:rPr>
              <a:t>Background</a:t>
            </a:r>
          </a:p>
          <a:p>
            <a:pPr marL="285750" indent="-285750">
              <a:buFont typeface="Arial" panose="020B0604020202020204" pitchFamily="34" charset="0"/>
              <a:buChar char="•"/>
            </a:pPr>
            <a:r>
              <a:rPr lang="en-US" sz="2400" dirty="0">
                <a:solidFill>
                  <a:schemeClr val="bg1"/>
                </a:solidFill>
              </a:rPr>
              <a:t>Who Must Complete Time Accounting Documentation</a:t>
            </a:r>
          </a:p>
          <a:p>
            <a:pPr marL="285750" indent="-285750">
              <a:buFont typeface="Arial" panose="020B0604020202020204" pitchFamily="34" charset="0"/>
              <a:buChar char="•"/>
            </a:pPr>
            <a:r>
              <a:rPr lang="en-US" sz="2400" dirty="0">
                <a:solidFill>
                  <a:schemeClr val="bg1"/>
                </a:solidFill>
              </a:rPr>
              <a:t>Types of Time Accounting Documentation</a:t>
            </a:r>
          </a:p>
          <a:p>
            <a:pPr marL="285750" indent="-285750">
              <a:buFont typeface="Arial" panose="020B0604020202020204" pitchFamily="34" charset="0"/>
              <a:buChar char="•"/>
            </a:pPr>
            <a:r>
              <a:rPr lang="en-US" sz="2400" dirty="0">
                <a:solidFill>
                  <a:schemeClr val="bg1"/>
                </a:solidFill>
              </a:rPr>
              <a:t>Employee Guidelines</a:t>
            </a:r>
          </a:p>
          <a:p>
            <a:pPr marL="285750" indent="-285750">
              <a:buFont typeface="Arial" panose="020B0604020202020204" pitchFamily="34" charset="0"/>
              <a:buChar char="•"/>
            </a:pPr>
            <a:r>
              <a:rPr lang="en-US" sz="2400" dirty="0">
                <a:solidFill>
                  <a:schemeClr val="bg1"/>
                </a:solidFill>
              </a:rPr>
              <a:t>Supervisory Structure</a:t>
            </a:r>
          </a:p>
          <a:p>
            <a:pPr marL="285750" indent="-285750">
              <a:buFont typeface="Arial" panose="020B0604020202020204" pitchFamily="34" charset="0"/>
              <a:buChar char="•"/>
            </a:pPr>
            <a:r>
              <a:rPr lang="en-US" sz="2400" dirty="0">
                <a:solidFill>
                  <a:schemeClr val="bg1"/>
                </a:solidFill>
              </a:rPr>
              <a:t>Time Certification for Single Cost Objectives (Semi Annual)</a:t>
            </a:r>
          </a:p>
          <a:p>
            <a:pPr marL="285750" indent="-285750">
              <a:buFont typeface="Arial" panose="020B0604020202020204" pitchFamily="34" charset="0"/>
              <a:buChar char="•"/>
            </a:pPr>
            <a:r>
              <a:rPr lang="en-US" sz="2400" dirty="0">
                <a:solidFill>
                  <a:schemeClr val="bg1"/>
                </a:solidFill>
              </a:rPr>
              <a:t>Personnel Activity Report for Multi-Funded Employees (PAR)</a:t>
            </a:r>
          </a:p>
          <a:p>
            <a:pPr marL="285750" indent="-285750">
              <a:buFont typeface="Arial" panose="020B0604020202020204" pitchFamily="34" charset="0"/>
              <a:buChar char="•"/>
            </a:pPr>
            <a:r>
              <a:rPr lang="en-US" sz="2400" dirty="0">
                <a:solidFill>
                  <a:schemeClr val="bg1"/>
                </a:solidFill>
              </a:rPr>
              <a:t>Program Director/Administrator Responsibilities</a:t>
            </a:r>
          </a:p>
          <a:p>
            <a:pPr marL="285750" indent="-285750">
              <a:buFont typeface="Arial" panose="020B0604020202020204" pitchFamily="34" charset="0"/>
              <a:buChar char="•"/>
            </a:pPr>
            <a:r>
              <a:rPr lang="en-US" sz="2400" dirty="0">
                <a:solidFill>
                  <a:schemeClr val="bg1"/>
                </a:solidFill>
              </a:rPr>
              <a:t>State &amp; Federal Department Responsibilities</a:t>
            </a:r>
          </a:p>
          <a:p>
            <a:pPr marL="285750" indent="-285750">
              <a:buFont typeface="Arial" panose="020B0604020202020204" pitchFamily="34" charset="0"/>
              <a:buChar char="•"/>
            </a:pPr>
            <a:r>
              <a:rPr lang="en-US" sz="2400" dirty="0">
                <a:solidFill>
                  <a:schemeClr val="bg1"/>
                </a:solidFill>
              </a:rPr>
              <a:t>Business Services Responsibilities</a:t>
            </a:r>
          </a:p>
          <a:p>
            <a:pPr marL="285750" indent="-285750">
              <a:buFont typeface="Arial" panose="020B0604020202020204" pitchFamily="34" charset="0"/>
              <a:buChar char="•"/>
            </a:pPr>
            <a:r>
              <a:rPr lang="en-US" sz="2400" dirty="0">
                <a:solidFill>
                  <a:schemeClr val="bg1"/>
                </a:solidFill>
              </a:rPr>
              <a:t>Reconciliation Process</a:t>
            </a:r>
          </a:p>
          <a:p>
            <a:pPr marL="285750" indent="-285750">
              <a:buFont typeface="Arial" panose="020B0604020202020204" pitchFamily="34" charset="0"/>
              <a:buChar char="•"/>
            </a:pPr>
            <a:r>
              <a:rPr lang="en-US" sz="2400" dirty="0">
                <a:solidFill>
                  <a:schemeClr val="bg1"/>
                </a:solidFill>
              </a:rPr>
              <a:t>Employee Training</a:t>
            </a:r>
          </a:p>
        </p:txBody>
      </p:sp>
      <p:sp>
        <p:nvSpPr>
          <p:cNvPr id="8" name="TextBox 7"/>
          <p:cNvSpPr txBox="1"/>
          <p:nvPr/>
        </p:nvSpPr>
        <p:spPr>
          <a:xfrm>
            <a:off x="8673953" y="1740619"/>
            <a:ext cx="3425059" cy="4093428"/>
          </a:xfrm>
          <a:prstGeom prst="rect">
            <a:avLst/>
          </a:prstGeom>
          <a:noFill/>
        </p:spPr>
        <p:txBody>
          <a:bodyPr wrap="square" rtlCol="0">
            <a:spAutoFit/>
          </a:bodyPr>
          <a:lstStyle/>
          <a:p>
            <a:pPr algn="ctr"/>
            <a:r>
              <a:rPr lang="en-US" sz="2600" b="1" dirty="0"/>
              <a:t>Q &amp; A</a:t>
            </a:r>
          </a:p>
          <a:p>
            <a:endParaRPr lang="en-US" dirty="0"/>
          </a:p>
          <a:p>
            <a:r>
              <a:rPr lang="en-US" b="1" dirty="0"/>
              <a:t>Q. Where do I find the district’s time accounting policy and procedures?</a:t>
            </a:r>
          </a:p>
          <a:p>
            <a:endParaRPr lang="en-US" dirty="0"/>
          </a:p>
          <a:p>
            <a:r>
              <a:rPr lang="en-US" dirty="0"/>
              <a:t>A. The district’s time accounting policy and procedures is available on the district’s Personnel Activity Reporting/Time Accounting webpage. The link to access is:</a:t>
            </a:r>
          </a:p>
          <a:p>
            <a:endParaRPr lang="en-US" dirty="0"/>
          </a:p>
          <a:p>
            <a:r>
              <a:rPr lang="en-US" dirty="0">
                <a:hlinkClick r:id="rId2"/>
              </a:rPr>
              <a:t>www.stocktonusd.net/Page/10561</a:t>
            </a:r>
            <a:endParaRPr lang="en-US" dirty="0"/>
          </a:p>
          <a:p>
            <a:endParaRPr lang="en-US" dirty="0"/>
          </a:p>
        </p:txBody>
      </p:sp>
    </p:spTree>
    <p:extLst>
      <p:ext uri="{BB962C8B-B14F-4D97-AF65-F5344CB8AC3E}">
        <p14:creationId xmlns:p14="http://schemas.microsoft.com/office/powerpoint/2010/main" val="748415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8848" y="3362003"/>
            <a:ext cx="3297936" cy="1477328"/>
          </a:xfrm>
          <a:prstGeom prst="rect">
            <a:avLst/>
          </a:prstGeom>
          <a:noFill/>
        </p:spPr>
        <p:txBody>
          <a:bodyPr wrap="square" rtlCol="0">
            <a:spAutoFit/>
          </a:bodyPr>
          <a:lstStyle/>
          <a:p>
            <a:pPr algn="ctr"/>
            <a:r>
              <a:rPr lang="en-US" dirty="0"/>
              <a:t>The district accepted federal funds to support student learning and education and has a policy and procedure document that describes time accounting.</a:t>
            </a:r>
            <a:endParaRPr lang="en-US" dirty="0">
              <a:solidFill>
                <a:schemeClr val="bg1"/>
              </a:solidFill>
            </a:endParaRPr>
          </a:p>
        </p:txBody>
      </p:sp>
      <p:sp>
        <p:nvSpPr>
          <p:cNvPr id="3" name="TextBox 2"/>
          <p:cNvSpPr txBox="1"/>
          <p:nvPr/>
        </p:nvSpPr>
        <p:spPr>
          <a:xfrm>
            <a:off x="4443984" y="3500503"/>
            <a:ext cx="3297936" cy="1200329"/>
          </a:xfrm>
          <a:prstGeom prst="rect">
            <a:avLst/>
          </a:prstGeom>
          <a:noFill/>
        </p:spPr>
        <p:txBody>
          <a:bodyPr wrap="square" rtlCol="0">
            <a:spAutoFit/>
          </a:bodyPr>
          <a:lstStyle/>
          <a:p>
            <a:pPr algn="ctr"/>
            <a:r>
              <a:rPr lang="en-US" dirty="0"/>
              <a:t>Your salary may be funded in whole or in part by federal funds, so you have to complete the time accounting reports.</a:t>
            </a:r>
          </a:p>
        </p:txBody>
      </p:sp>
      <p:sp>
        <p:nvSpPr>
          <p:cNvPr id="4" name="TextBox 3"/>
          <p:cNvSpPr txBox="1"/>
          <p:nvPr/>
        </p:nvSpPr>
        <p:spPr>
          <a:xfrm>
            <a:off x="8199120" y="3223505"/>
            <a:ext cx="3297936" cy="1754326"/>
          </a:xfrm>
          <a:prstGeom prst="rect">
            <a:avLst/>
          </a:prstGeom>
          <a:noFill/>
        </p:spPr>
        <p:txBody>
          <a:bodyPr wrap="square" rtlCol="0">
            <a:spAutoFit/>
          </a:bodyPr>
          <a:lstStyle/>
          <a:p>
            <a:pPr algn="ctr"/>
            <a:r>
              <a:rPr lang="en-US" dirty="0"/>
              <a:t>The district has processes to verify compliance and reconciliation to ensure federal funds are ONLY spent on federally funded/sponsored activities.</a:t>
            </a:r>
            <a:endParaRPr lang="en-US" dirty="0">
              <a:solidFill>
                <a:schemeClr val="bg1"/>
              </a:solidFill>
            </a:endParaRPr>
          </a:p>
        </p:txBody>
      </p:sp>
      <p:sp>
        <p:nvSpPr>
          <p:cNvPr id="5" name="TextBox 4"/>
          <p:cNvSpPr txBox="1"/>
          <p:nvPr/>
        </p:nvSpPr>
        <p:spPr>
          <a:xfrm>
            <a:off x="688848" y="1456944"/>
            <a:ext cx="9674352" cy="1200329"/>
          </a:xfrm>
          <a:prstGeom prst="rect">
            <a:avLst/>
          </a:prstGeom>
          <a:noFill/>
        </p:spPr>
        <p:txBody>
          <a:bodyPr wrap="square" rtlCol="0">
            <a:spAutoFit/>
          </a:bodyPr>
          <a:lstStyle/>
          <a:p>
            <a:r>
              <a:rPr lang="en-US" sz="3600" dirty="0"/>
              <a:t>What does the SUSD Time Accounting Policy and Procedures mean?</a:t>
            </a:r>
          </a:p>
        </p:txBody>
      </p:sp>
    </p:spTree>
    <p:extLst>
      <p:ext uri="{BB962C8B-B14F-4D97-AF65-F5344CB8AC3E}">
        <p14:creationId xmlns:p14="http://schemas.microsoft.com/office/powerpoint/2010/main" val="4189590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What is Effort?</a:t>
            </a:r>
          </a:p>
        </p:txBody>
      </p:sp>
    </p:spTree>
    <p:extLst>
      <p:ext uri="{BB962C8B-B14F-4D97-AF65-F5344CB8AC3E}">
        <p14:creationId xmlns:p14="http://schemas.microsoft.com/office/powerpoint/2010/main" val="1391648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4937279" cy="1200329"/>
          </a:xfrm>
          <a:prstGeom prst="rect">
            <a:avLst/>
          </a:prstGeom>
          <a:noFill/>
        </p:spPr>
        <p:txBody>
          <a:bodyPr wrap="square" rtlCol="0">
            <a:spAutoFit/>
          </a:bodyPr>
          <a:lstStyle/>
          <a:p>
            <a:r>
              <a:rPr lang="en-US" sz="3600" dirty="0">
                <a:solidFill>
                  <a:srgbClr val="FF9900"/>
                </a:solidFill>
              </a:rPr>
              <a:t>Definition of Effort</a:t>
            </a:r>
          </a:p>
          <a:p>
            <a:endParaRPr lang="en-US" sz="3600" dirty="0"/>
          </a:p>
        </p:txBody>
      </p:sp>
      <p:sp>
        <p:nvSpPr>
          <p:cNvPr id="4" name="Content Placeholder 2"/>
          <p:cNvSpPr txBox="1">
            <a:spLocks/>
          </p:cNvSpPr>
          <p:nvPr/>
        </p:nvSpPr>
        <p:spPr>
          <a:xfrm>
            <a:off x="394138" y="1596324"/>
            <a:ext cx="4658309" cy="371959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The portion of time spent on a given activity expressed as a percent of total activity for which an individual is employed by the institution</a:t>
            </a:r>
          </a:p>
          <a:p>
            <a:r>
              <a:rPr lang="en-US" sz="2600" dirty="0"/>
              <a:t>A “reasonable estimate”</a:t>
            </a:r>
          </a:p>
          <a:p>
            <a:r>
              <a:rPr lang="en-US" sz="2600" dirty="0"/>
              <a:t>Must equal 100%</a:t>
            </a:r>
          </a:p>
          <a:p>
            <a:r>
              <a:rPr lang="en-US" sz="2600" dirty="0"/>
              <a:t>Is </a:t>
            </a:r>
            <a:r>
              <a:rPr lang="en-US" sz="2600" b="1" dirty="0">
                <a:solidFill>
                  <a:schemeClr val="accent5">
                    <a:lumMod val="75000"/>
                  </a:schemeClr>
                </a:solidFill>
              </a:rPr>
              <a:t>NOT</a:t>
            </a:r>
            <a:r>
              <a:rPr lang="en-US" sz="2600" dirty="0"/>
              <a:t> based on work week of 40 hours</a:t>
            </a:r>
          </a:p>
        </p:txBody>
      </p:sp>
      <p:sp>
        <p:nvSpPr>
          <p:cNvPr id="7" name="Content Placeholder 1"/>
          <p:cNvSpPr txBox="1">
            <a:spLocks/>
          </p:cNvSpPr>
          <p:nvPr/>
        </p:nvSpPr>
        <p:spPr>
          <a:xfrm>
            <a:off x="5222929" y="804041"/>
            <a:ext cx="6478292" cy="3860949"/>
          </a:xfrm>
          <a:prstGeom prst="rect">
            <a:avLst/>
          </a:prstGeom>
          <a:ln w="57150">
            <a:solidFill>
              <a:srgbClr val="0C2A52"/>
            </a:solidFill>
            <a:prstDash val="dashDot"/>
            <a:miter lim="800000"/>
            <a:headEnd/>
            <a:tailEn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en-US" sz="2600" b="1" dirty="0">
                <a:effectLst>
                  <a:outerShdw blurRad="38100" dist="38100" dir="2700000" algn="tl">
                    <a:srgbClr val="000000">
                      <a:alpha val="43137"/>
                    </a:srgbClr>
                  </a:outerShdw>
                </a:effectLst>
              </a:rPr>
              <a:t>Percentage of Effort Calculation:</a:t>
            </a:r>
          </a:p>
          <a:p>
            <a:pPr marL="0" indent="0">
              <a:buFont typeface="Arial" panose="020B0604020202020204" pitchFamily="34" charset="0"/>
              <a:buNone/>
            </a:pPr>
            <a:endParaRPr lang="en-US" altLang="en-US" sz="600" b="1" dirty="0">
              <a:effectLst>
                <a:outerShdw blurRad="38100" dist="38100" dir="2700000" algn="tl">
                  <a:srgbClr val="000000">
                    <a:alpha val="43137"/>
                  </a:srgbClr>
                </a:outerShdw>
              </a:effectLst>
            </a:endParaRPr>
          </a:p>
          <a:p>
            <a:pPr marL="0" indent="0" algn="ctr">
              <a:spcBef>
                <a:spcPts val="0"/>
              </a:spcBef>
              <a:buFont typeface="Arial" panose="020B0604020202020204" pitchFamily="34" charset="0"/>
              <a:buNone/>
            </a:pPr>
            <a:r>
              <a:rPr lang="en-US" altLang="en-US" sz="2600" dirty="0"/>
              <a:t>% of Effort for a Federally Sponsored Project</a:t>
            </a:r>
          </a:p>
          <a:p>
            <a:pPr marL="0" indent="0" algn="ctr">
              <a:buFont typeface="Arial" panose="020B0604020202020204" pitchFamily="34" charset="0"/>
              <a:buNone/>
            </a:pPr>
            <a:r>
              <a:rPr lang="en-US" altLang="en-US" sz="2600" dirty="0"/>
              <a:t>=</a:t>
            </a:r>
          </a:p>
          <a:p>
            <a:pPr marL="0" indent="0" algn="ctr">
              <a:buFont typeface="Arial" panose="020B0604020202020204" pitchFamily="34" charset="0"/>
              <a:buNone/>
            </a:pPr>
            <a:r>
              <a:rPr lang="en-US" altLang="en-US" sz="2600" dirty="0"/>
              <a:t>Amount Paid during Period</a:t>
            </a:r>
          </a:p>
          <a:p>
            <a:pPr marL="0" indent="0" algn="ctr">
              <a:buFont typeface="Arial" panose="020B0604020202020204" pitchFamily="34" charset="0"/>
              <a:buNone/>
            </a:pPr>
            <a:endParaRPr lang="en-US" altLang="en-US" sz="600" dirty="0"/>
          </a:p>
          <a:p>
            <a:pPr marL="0" indent="0" algn="ctr">
              <a:buFont typeface="Arial" panose="020B0604020202020204" pitchFamily="34" charset="0"/>
              <a:buNone/>
            </a:pPr>
            <a:r>
              <a:rPr lang="en-US" altLang="en-US" sz="2600" dirty="0"/>
              <a:t>/ (Divided by)</a:t>
            </a:r>
          </a:p>
          <a:p>
            <a:pPr marL="0" indent="0" algn="ctr">
              <a:buFont typeface="Arial" panose="020B0604020202020204" pitchFamily="34" charset="0"/>
              <a:buNone/>
            </a:pPr>
            <a:endParaRPr lang="en-US" altLang="en-US" sz="600" dirty="0"/>
          </a:p>
          <a:p>
            <a:pPr marL="0" indent="0" algn="ctr">
              <a:buFont typeface="Arial" panose="020B0604020202020204" pitchFamily="34" charset="0"/>
              <a:buNone/>
            </a:pPr>
            <a:r>
              <a:rPr lang="en-US" altLang="en-US" sz="2600" dirty="0"/>
              <a:t>Total Amount Paid from All Sources</a:t>
            </a:r>
          </a:p>
          <a:p>
            <a:pPr marL="0" indent="0" algn="ctr">
              <a:spcBef>
                <a:spcPts val="0"/>
              </a:spcBef>
              <a:buFont typeface="Arial" panose="020B0604020202020204" pitchFamily="34" charset="0"/>
              <a:buNone/>
            </a:pPr>
            <a:r>
              <a:rPr lang="en-US" altLang="en-US" sz="2600" dirty="0"/>
              <a:t>During the Period</a:t>
            </a:r>
          </a:p>
        </p:txBody>
      </p:sp>
      <p:sp>
        <p:nvSpPr>
          <p:cNvPr id="6" name="Content Placeholder 1"/>
          <p:cNvSpPr txBox="1">
            <a:spLocks/>
          </p:cNvSpPr>
          <p:nvPr/>
        </p:nvSpPr>
        <p:spPr>
          <a:xfrm>
            <a:off x="1493891" y="5589238"/>
            <a:ext cx="7458075" cy="805912"/>
          </a:xfrm>
          <a:prstGeom prst="rect">
            <a:avLst/>
          </a:prstGeom>
          <a:ln w="57150">
            <a:solidFill>
              <a:srgbClr val="FF9900"/>
            </a:solidFill>
            <a:prstDash val="sysDot"/>
            <a:miter lim="800000"/>
            <a:headEnd/>
            <a:tailEn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en-US" sz="2600" b="1" dirty="0">
                <a:effectLst>
                  <a:outerShdw blurRad="38100" dist="38100" dir="2700000" algn="tl">
                    <a:srgbClr val="000000">
                      <a:alpha val="43137"/>
                    </a:srgbClr>
                  </a:outerShdw>
                </a:effectLst>
              </a:rPr>
              <a:t>100% Effort</a:t>
            </a:r>
            <a:r>
              <a:rPr lang="en-US" altLang="en-US" sz="2000" dirty="0"/>
              <a:t> </a:t>
            </a:r>
            <a:r>
              <a:rPr lang="en-US" altLang="en-US" sz="2400" dirty="0"/>
              <a:t>is the total time estimated for SUSD activities (activities compensated through SUSD’s payroll system)</a:t>
            </a:r>
          </a:p>
          <a:p>
            <a:pPr marL="0" indent="0">
              <a:buFont typeface="Arial" panose="020B0604020202020204" pitchFamily="34" charset="0"/>
              <a:buNone/>
            </a:pPr>
            <a:endParaRPr lang="en-US" altLang="en-US" sz="600" b="1" dirty="0">
              <a:effectLst>
                <a:outerShdw blurRad="38100" dist="38100" dir="2700000" algn="tl">
                  <a:srgbClr val="000000">
                    <a:alpha val="43137"/>
                  </a:srgbClr>
                </a:outerShdw>
              </a:effectLst>
            </a:endParaRPr>
          </a:p>
          <a:p>
            <a:pPr marL="0" indent="0" algn="ctr">
              <a:spcBef>
                <a:spcPts val="0"/>
              </a:spcBef>
              <a:buFont typeface="Arial" panose="020B0604020202020204" pitchFamily="34" charset="0"/>
              <a:buNone/>
            </a:pPr>
            <a:endParaRPr lang="en-US" altLang="en-US" sz="2600" dirty="0"/>
          </a:p>
        </p:txBody>
      </p:sp>
    </p:spTree>
    <p:extLst>
      <p:ext uri="{BB962C8B-B14F-4D97-AF65-F5344CB8AC3E}">
        <p14:creationId xmlns:p14="http://schemas.microsoft.com/office/powerpoint/2010/main" val="2679707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9101" y="804041"/>
            <a:ext cx="11592086" cy="1200329"/>
          </a:xfrm>
          <a:prstGeom prst="rect">
            <a:avLst/>
          </a:prstGeom>
          <a:noFill/>
        </p:spPr>
        <p:txBody>
          <a:bodyPr wrap="square" rtlCol="0">
            <a:spAutoFit/>
          </a:bodyPr>
          <a:lstStyle/>
          <a:p>
            <a:r>
              <a:rPr lang="en-US" sz="3600" dirty="0">
                <a:solidFill>
                  <a:srgbClr val="FF9900"/>
                </a:solidFill>
              </a:rPr>
              <a:t>What is a Multiple Cost Objective?</a:t>
            </a:r>
          </a:p>
          <a:p>
            <a:endParaRPr lang="en-US" sz="3600" dirty="0"/>
          </a:p>
        </p:txBody>
      </p:sp>
      <p:sp>
        <p:nvSpPr>
          <p:cNvPr id="6" name="Content Placeholder 2"/>
          <p:cNvSpPr txBox="1">
            <a:spLocks/>
          </p:cNvSpPr>
          <p:nvPr/>
        </p:nvSpPr>
        <p:spPr>
          <a:xfrm>
            <a:off x="561976" y="1596324"/>
            <a:ext cx="6429374" cy="503695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More than one set of work activities, each of which is allowable under and chargeable to particular federal program(s)/award(s) and state or local programs/fund sources.</a:t>
            </a:r>
          </a:p>
          <a:p>
            <a:r>
              <a:rPr lang="en-US" sz="2600" dirty="0"/>
              <a:t>Two or more separate work activities under a federal program. </a:t>
            </a:r>
          </a:p>
          <a:p>
            <a:r>
              <a:rPr lang="en-US" sz="2600" dirty="0"/>
              <a:t>Work activities performed under and charged partially to funds combined under a </a:t>
            </a:r>
            <a:r>
              <a:rPr lang="en-US" sz="2600" dirty="0" err="1"/>
              <a:t>schoolwide</a:t>
            </a:r>
            <a:r>
              <a:rPr lang="en-US" sz="2600" dirty="0"/>
              <a:t> program and work activities supporting programs/funds not                            combined, as specified in the </a:t>
            </a:r>
            <a:r>
              <a:rPr lang="en-US" sz="2600" dirty="0" err="1"/>
              <a:t>schoolwide</a:t>
            </a:r>
            <a:r>
              <a:rPr lang="en-US" sz="2600" dirty="0"/>
              <a:t> plan. </a:t>
            </a:r>
            <a:endParaRPr lang="en-US" sz="2600" dirty="0">
              <a:latin typeface="Arial"/>
              <a:cs typeface="Arial"/>
            </a:endParaRPr>
          </a:p>
        </p:txBody>
      </p:sp>
      <p:sp>
        <p:nvSpPr>
          <p:cNvPr id="7" name="TextBox 6"/>
          <p:cNvSpPr txBox="1"/>
          <p:nvPr/>
        </p:nvSpPr>
        <p:spPr>
          <a:xfrm>
            <a:off x="7505700" y="1843974"/>
            <a:ext cx="4295775" cy="2677656"/>
          </a:xfrm>
          <a:prstGeom prst="rect">
            <a:avLst/>
          </a:prstGeom>
          <a:noFill/>
          <a:ln w="57150">
            <a:solidFill>
              <a:srgbClr val="FF8500"/>
            </a:solidFill>
            <a:prstDash val="sysDash"/>
          </a:ln>
        </p:spPr>
        <p:txBody>
          <a:bodyPr wrap="square" rtlCol="0">
            <a:spAutoFit/>
          </a:bodyPr>
          <a:lstStyle/>
          <a:p>
            <a:pPr algn="ctr"/>
            <a:r>
              <a:rPr lang="en-US" sz="2400" b="1" dirty="0">
                <a:effectLst>
                  <a:outerShdw blurRad="38100" dist="38100" dir="2700000" algn="tl">
                    <a:srgbClr val="000000">
                      <a:alpha val="43137"/>
                    </a:srgbClr>
                  </a:outerShdw>
                </a:effectLst>
              </a:rPr>
              <a:t>Positions Considered to Multiple Cost Objective:</a:t>
            </a:r>
          </a:p>
          <a:p>
            <a:endParaRPr lang="en-US" sz="1200" dirty="0"/>
          </a:p>
          <a:p>
            <a:pPr marL="342900" indent="-342900">
              <a:buFont typeface="Arial" panose="020B0604020202020204" pitchFamily="34" charset="0"/>
              <a:buChar char="•"/>
            </a:pPr>
            <a:r>
              <a:rPr lang="en-US" sz="2200" dirty="0"/>
              <a:t>Program Specialist (site)</a:t>
            </a:r>
          </a:p>
          <a:p>
            <a:pPr marL="342900" indent="-342900">
              <a:buFont typeface="Arial" panose="020B0604020202020204" pitchFamily="34" charset="0"/>
              <a:buChar char="•"/>
            </a:pPr>
            <a:r>
              <a:rPr lang="en-US" sz="2200" dirty="0"/>
              <a:t>Bilingual Instructional Coach</a:t>
            </a:r>
          </a:p>
          <a:p>
            <a:pPr marL="342900" indent="-342900">
              <a:buFont typeface="Arial" panose="020B0604020202020204" pitchFamily="34" charset="0"/>
              <a:buChar char="•"/>
            </a:pPr>
            <a:r>
              <a:rPr lang="en-US" sz="2200" dirty="0"/>
              <a:t>Bilingual Instructional Specialist</a:t>
            </a:r>
          </a:p>
          <a:p>
            <a:pPr marL="342900" indent="-342900">
              <a:buFont typeface="Arial" panose="020B0604020202020204" pitchFamily="34" charset="0"/>
              <a:buChar char="•"/>
            </a:pPr>
            <a:r>
              <a:rPr lang="en-US" sz="2200" dirty="0"/>
              <a:t>Curriculum Specialist</a:t>
            </a:r>
          </a:p>
          <a:p>
            <a:endParaRPr lang="en-US" sz="2000" dirty="0"/>
          </a:p>
        </p:txBody>
      </p:sp>
      <p:sp>
        <p:nvSpPr>
          <p:cNvPr id="2" name="TextBox 1"/>
          <p:cNvSpPr txBox="1"/>
          <p:nvPr/>
        </p:nvSpPr>
        <p:spPr>
          <a:xfrm>
            <a:off x="1864478" y="6494775"/>
            <a:ext cx="8101093" cy="276999"/>
          </a:xfrm>
          <a:prstGeom prst="rect">
            <a:avLst/>
          </a:prstGeom>
          <a:noFill/>
        </p:spPr>
        <p:txBody>
          <a:bodyPr wrap="square" rtlCol="0">
            <a:spAutoFit/>
          </a:bodyPr>
          <a:lstStyle/>
          <a:p>
            <a:r>
              <a:rPr lang="en-US" sz="1200" dirty="0"/>
              <a:t>Find more information on Multiple Cost Objectives on page 905-3 in the California School Accounting Manual (CSAM)</a:t>
            </a:r>
          </a:p>
        </p:txBody>
      </p:sp>
    </p:spTree>
    <p:extLst>
      <p:ext uri="{BB962C8B-B14F-4D97-AF65-F5344CB8AC3E}">
        <p14:creationId xmlns:p14="http://schemas.microsoft.com/office/powerpoint/2010/main" val="2317367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What is a Personnel Activity Report (PAR)</a:t>
            </a:r>
          </a:p>
        </p:txBody>
      </p:sp>
    </p:spTree>
    <p:extLst>
      <p:ext uri="{BB962C8B-B14F-4D97-AF65-F5344CB8AC3E}">
        <p14:creationId xmlns:p14="http://schemas.microsoft.com/office/powerpoint/2010/main" val="3387815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8" y="804041"/>
            <a:ext cx="11587655" cy="1200329"/>
          </a:xfrm>
          <a:prstGeom prst="rect">
            <a:avLst/>
          </a:prstGeom>
          <a:noFill/>
        </p:spPr>
        <p:txBody>
          <a:bodyPr wrap="square" rtlCol="0">
            <a:spAutoFit/>
          </a:bodyPr>
          <a:lstStyle/>
          <a:p>
            <a:r>
              <a:rPr lang="en-US" sz="3600" dirty="0"/>
              <a:t>Personnel Activity Report (PAR)</a:t>
            </a:r>
          </a:p>
          <a:p>
            <a:endParaRPr lang="en-US" sz="3600" dirty="0"/>
          </a:p>
        </p:txBody>
      </p:sp>
      <p:sp>
        <p:nvSpPr>
          <p:cNvPr id="7" name="TextBox 6"/>
          <p:cNvSpPr txBox="1"/>
          <p:nvPr/>
        </p:nvSpPr>
        <p:spPr>
          <a:xfrm>
            <a:off x="114332" y="5296850"/>
            <a:ext cx="9775626" cy="1107996"/>
          </a:xfrm>
          <a:prstGeom prst="rect">
            <a:avLst/>
          </a:prstGeom>
          <a:noFill/>
        </p:spPr>
        <p:txBody>
          <a:bodyPr wrap="square" rtlCol="0">
            <a:spAutoFit/>
          </a:bodyPr>
          <a:lstStyle/>
          <a:p>
            <a:pPr algn="ctr"/>
            <a:r>
              <a:rPr lang="en-US" sz="2600" b="1" dirty="0">
                <a:effectLst>
                  <a:outerShdw blurRad="38100" dist="38100" dir="2700000" algn="tl">
                    <a:srgbClr val="000000">
                      <a:alpha val="43137"/>
                    </a:srgbClr>
                  </a:outerShdw>
                </a:effectLst>
              </a:rPr>
              <a:t>Where Do I Find It?</a:t>
            </a:r>
          </a:p>
          <a:p>
            <a:r>
              <a:rPr lang="en-US" sz="2000" dirty="0"/>
              <a:t>The Personnel Activity Report (PAR) and the district’s Time Accounting Policy and Procedures are available on the district’s webpage: </a:t>
            </a:r>
            <a:r>
              <a:rPr lang="en-US" sz="2000" dirty="0">
                <a:hlinkClick r:id="rId2"/>
              </a:rPr>
              <a:t>https://www.stocktonusd.net/Page/10561</a:t>
            </a:r>
            <a:endParaRPr lang="en-US" sz="2000" dirty="0"/>
          </a:p>
        </p:txBody>
      </p:sp>
      <p:pic>
        <p:nvPicPr>
          <p:cNvPr id="4" name="Picture 3"/>
          <p:cNvPicPr/>
          <p:nvPr/>
        </p:nvPicPr>
        <p:blipFill>
          <a:blip r:embed="rId3"/>
          <a:stretch>
            <a:fillRect/>
          </a:stretch>
        </p:blipFill>
        <p:spPr>
          <a:xfrm>
            <a:off x="1306471" y="1705319"/>
            <a:ext cx="7429957" cy="3486613"/>
          </a:xfrm>
          <a:prstGeom prst="rect">
            <a:avLst/>
          </a:prstGeom>
        </p:spPr>
      </p:pic>
      <p:sp>
        <p:nvSpPr>
          <p:cNvPr id="5" name="TextBox 4"/>
          <p:cNvSpPr txBox="1"/>
          <p:nvPr/>
        </p:nvSpPr>
        <p:spPr>
          <a:xfrm>
            <a:off x="9214808" y="864163"/>
            <a:ext cx="2713807" cy="3539430"/>
          </a:xfrm>
          <a:prstGeom prst="rect">
            <a:avLst/>
          </a:prstGeom>
          <a:noFill/>
          <a:ln w="57150">
            <a:solidFill>
              <a:srgbClr val="FF8500"/>
            </a:solidFill>
            <a:prstDash val="sysDash"/>
          </a:ln>
        </p:spPr>
        <p:txBody>
          <a:bodyPr wrap="square" rtlCol="0">
            <a:spAutoFit/>
          </a:bodyPr>
          <a:lstStyle/>
          <a:p>
            <a:r>
              <a:rPr lang="en-US" sz="2600" b="1" dirty="0">
                <a:effectLst>
                  <a:outerShdw blurRad="38100" dist="38100" dir="2700000" algn="tl">
                    <a:srgbClr val="000000">
                      <a:alpha val="43137"/>
                    </a:srgbClr>
                  </a:outerShdw>
                </a:effectLst>
              </a:rPr>
              <a:t>The PAR is:</a:t>
            </a:r>
          </a:p>
          <a:p>
            <a:pPr marL="342900" indent="-342900">
              <a:buFont typeface="Arial" panose="020B0604020202020204" pitchFamily="34" charset="0"/>
              <a:buChar char="•"/>
            </a:pPr>
            <a:r>
              <a:rPr lang="en-US" sz="2000" dirty="0"/>
              <a:t>In Excel format</a:t>
            </a:r>
          </a:p>
          <a:p>
            <a:pPr marL="342900" indent="-342900">
              <a:buFont typeface="Arial" panose="020B0604020202020204" pitchFamily="34" charset="0"/>
              <a:buChar char="•"/>
            </a:pPr>
            <a:r>
              <a:rPr lang="en-US" sz="2000" dirty="0"/>
              <a:t>Fillable</a:t>
            </a:r>
          </a:p>
          <a:p>
            <a:pPr marL="342900" indent="-342900">
              <a:buFont typeface="Arial" panose="020B0604020202020204" pitchFamily="34" charset="0"/>
              <a:buChar char="•"/>
            </a:pPr>
            <a:r>
              <a:rPr lang="en-US" sz="2000" dirty="0"/>
              <a:t>Auto Calculates</a:t>
            </a:r>
          </a:p>
          <a:p>
            <a:pPr marL="342900" indent="-342900">
              <a:buFont typeface="Arial" panose="020B0604020202020204" pitchFamily="34" charset="0"/>
              <a:buChar char="•"/>
            </a:pPr>
            <a:r>
              <a:rPr lang="en-US" sz="2000" dirty="0"/>
              <a:t>Color Coded</a:t>
            </a:r>
          </a:p>
          <a:p>
            <a:endParaRPr lang="en-US" sz="1200" dirty="0"/>
          </a:p>
          <a:p>
            <a:pPr algn="ctr"/>
            <a:r>
              <a:rPr lang="en-US" sz="2600" b="1" dirty="0">
                <a:effectLst>
                  <a:outerShdw blurRad="38100" dist="38100" dir="2700000" algn="tl">
                    <a:srgbClr val="000000">
                      <a:alpha val="43137"/>
                    </a:srgbClr>
                  </a:outerShdw>
                </a:effectLst>
              </a:rPr>
              <a:t>Bonus Feature: </a:t>
            </a:r>
          </a:p>
          <a:p>
            <a:r>
              <a:rPr lang="en-US" sz="2000" dirty="0"/>
              <a:t>Step-by-step instructions are embedded and also available in PDF format</a:t>
            </a:r>
          </a:p>
        </p:txBody>
      </p:sp>
      <p:sp>
        <p:nvSpPr>
          <p:cNvPr id="6" name="TextBox 5"/>
          <p:cNvSpPr txBox="1"/>
          <p:nvPr/>
        </p:nvSpPr>
        <p:spPr>
          <a:xfrm>
            <a:off x="1306471" y="6517462"/>
            <a:ext cx="8101093" cy="276999"/>
          </a:xfrm>
          <a:prstGeom prst="rect">
            <a:avLst/>
          </a:prstGeom>
          <a:noFill/>
        </p:spPr>
        <p:txBody>
          <a:bodyPr wrap="square" rtlCol="0">
            <a:spAutoFit/>
          </a:bodyPr>
          <a:lstStyle/>
          <a:p>
            <a:r>
              <a:rPr lang="en-US" sz="1200" dirty="0"/>
              <a:t>Find more information on The State Documented Method on page 905-12 in the California School Accounting Manual (CSAM)</a:t>
            </a:r>
          </a:p>
        </p:txBody>
      </p:sp>
    </p:spTree>
    <p:extLst>
      <p:ext uri="{BB962C8B-B14F-4D97-AF65-F5344CB8AC3E}">
        <p14:creationId xmlns:p14="http://schemas.microsoft.com/office/powerpoint/2010/main" val="334469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What is Time Accounting (Time and Effort) and Why? </a:t>
            </a:r>
          </a:p>
        </p:txBody>
      </p:sp>
    </p:spTree>
    <p:extLst>
      <p:ext uri="{BB962C8B-B14F-4D97-AF65-F5344CB8AC3E}">
        <p14:creationId xmlns:p14="http://schemas.microsoft.com/office/powerpoint/2010/main" val="3943286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8" y="804041"/>
            <a:ext cx="11587655" cy="1200329"/>
          </a:xfrm>
          <a:prstGeom prst="rect">
            <a:avLst/>
          </a:prstGeom>
          <a:noFill/>
        </p:spPr>
        <p:txBody>
          <a:bodyPr wrap="square" rtlCol="0">
            <a:spAutoFit/>
          </a:bodyPr>
          <a:lstStyle/>
          <a:p>
            <a:r>
              <a:rPr lang="en-US" sz="3600" dirty="0"/>
              <a:t>Summary of PAR Workflow and Responsibilities</a:t>
            </a:r>
          </a:p>
          <a:p>
            <a:endParaRPr lang="en-US" sz="3600" dirty="0"/>
          </a:p>
        </p:txBody>
      </p:sp>
      <p:sp>
        <p:nvSpPr>
          <p:cNvPr id="9" name="Content Placeholder 2"/>
          <p:cNvSpPr txBox="1">
            <a:spLocks/>
          </p:cNvSpPr>
          <p:nvPr/>
        </p:nvSpPr>
        <p:spPr>
          <a:xfrm>
            <a:off x="3660474" y="1434796"/>
            <a:ext cx="3664252" cy="51674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solidFill>
                  <a:srgbClr val="FF8500"/>
                </a:solidFill>
              </a:rPr>
              <a:t>Supervisor –              </a:t>
            </a:r>
            <a:r>
              <a:rPr lang="en-US" sz="1400" dirty="0">
                <a:solidFill>
                  <a:srgbClr val="0C2A52"/>
                </a:solidFill>
              </a:rPr>
              <a:t>Reviews/Signs Off</a:t>
            </a:r>
          </a:p>
          <a:p>
            <a:r>
              <a:rPr lang="en-US" sz="2200" dirty="0"/>
              <a:t>Review PAR against calendar/log to verify activities being conducted are in alignment with percentage.</a:t>
            </a:r>
          </a:p>
          <a:p>
            <a:r>
              <a:rPr lang="en-US" sz="2200" dirty="0"/>
              <a:t>Provide guidance/support to employee if percentages are off by reevaluating the federally sponsored and non-federally sponsored activities.</a:t>
            </a:r>
          </a:p>
          <a:p>
            <a:r>
              <a:rPr lang="en-US" sz="2200" dirty="0"/>
              <a:t>Sign and submit PAR to department.</a:t>
            </a:r>
          </a:p>
          <a:p>
            <a:pPr lvl="1"/>
            <a:endParaRPr lang="en-US" dirty="0"/>
          </a:p>
        </p:txBody>
      </p:sp>
      <p:sp>
        <p:nvSpPr>
          <p:cNvPr id="10" name="Content Placeholder 3"/>
          <p:cNvSpPr txBox="1">
            <a:spLocks/>
          </p:cNvSpPr>
          <p:nvPr/>
        </p:nvSpPr>
        <p:spPr>
          <a:xfrm>
            <a:off x="7609188" y="1434796"/>
            <a:ext cx="4538523" cy="20833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Department –                         </a:t>
            </a:r>
            <a:r>
              <a:rPr lang="en-US" sz="1400" dirty="0">
                <a:solidFill>
                  <a:srgbClr val="0C2A52"/>
                </a:solidFill>
              </a:rPr>
              <a:t>Preliminary Review</a:t>
            </a:r>
          </a:p>
          <a:p>
            <a:r>
              <a:rPr lang="en-US" sz="2200" dirty="0"/>
              <a:t>Cursory overview of percentages.</a:t>
            </a:r>
          </a:p>
          <a:p>
            <a:r>
              <a:rPr lang="en-US" sz="2200" dirty="0"/>
              <a:t>Forwards PARs with percentages outside of parameter to Business Services. </a:t>
            </a:r>
            <a:endParaRPr lang="en-US" sz="2000" dirty="0">
              <a:latin typeface="Arial" panose="020B0604020202020204" pitchFamily="34" charset="0"/>
              <a:cs typeface="Arial" panose="020B0604020202020204" pitchFamily="34" charset="0"/>
            </a:endParaRPr>
          </a:p>
          <a:p>
            <a:endParaRPr lang="en-US" sz="2200" dirty="0"/>
          </a:p>
          <a:p>
            <a:pPr marL="457200" lvl="1" indent="0">
              <a:buNone/>
            </a:pPr>
            <a:endParaRPr lang="en-US" dirty="0"/>
          </a:p>
        </p:txBody>
      </p:sp>
      <p:sp>
        <p:nvSpPr>
          <p:cNvPr id="6" name="Content Placeholder 2"/>
          <p:cNvSpPr txBox="1">
            <a:spLocks/>
          </p:cNvSpPr>
          <p:nvPr/>
        </p:nvSpPr>
        <p:spPr>
          <a:xfrm>
            <a:off x="222574" y="1434796"/>
            <a:ext cx="3357534"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solidFill>
                  <a:srgbClr val="FF8500"/>
                </a:solidFill>
              </a:rPr>
              <a:t>Employee –    </a:t>
            </a:r>
            <a:r>
              <a:rPr lang="en-US" sz="1400" dirty="0">
                <a:solidFill>
                  <a:srgbClr val="0C2A52"/>
                </a:solidFill>
              </a:rPr>
              <a:t>Generates/Certifies</a:t>
            </a:r>
          </a:p>
          <a:p>
            <a:r>
              <a:rPr lang="en-US" sz="2200" dirty="0"/>
              <a:t>Record hours of federally and non-federally sponsored activities using a calendar or log (personal choice).</a:t>
            </a:r>
          </a:p>
          <a:p>
            <a:r>
              <a:rPr lang="en-US" sz="2200" dirty="0"/>
              <a:t>Complete PAR</a:t>
            </a:r>
          </a:p>
          <a:p>
            <a:r>
              <a:rPr lang="en-US" sz="2200" dirty="0"/>
              <a:t>Submit PAR (and calendar/log) to immediate supervisor to verify activities conducted.</a:t>
            </a:r>
          </a:p>
          <a:p>
            <a:pPr lvl="1"/>
            <a:endParaRPr lang="en-US" dirty="0"/>
          </a:p>
        </p:txBody>
      </p:sp>
      <p:sp>
        <p:nvSpPr>
          <p:cNvPr id="7" name="Content Placeholder 3"/>
          <p:cNvSpPr txBox="1">
            <a:spLocks/>
          </p:cNvSpPr>
          <p:nvPr/>
        </p:nvSpPr>
        <p:spPr>
          <a:xfrm>
            <a:off x="7609188" y="3518115"/>
            <a:ext cx="4704441" cy="22680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Business Services –                       </a:t>
            </a:r>
            <a:r>
              <a:rPr lang="en-US" sz="1200" dirty="0">
                <a:solidFill>
                  <a:srgbClr val="0C2A52"/>
                </a:solidFill>
              </a:rPr>
              <a:t>Reconciliation</a:t>
            </a:r>
          </a:p>
          <a:p>
            <a:r>
              <a:rPr lang="en-US" sz="2200" dirty="0"/>
              <a:t>Completes reconciliation process, including salary adjustments,   if necessary.</a:t>
            </a:r>
          </a:p>
          <a:p>
            <a:pPr marL="457200" lvl="1" indent="0">
              <a:buNone/>
            </a:pPr>
            <a:endParaRPr lang="en-US" dirty="0"/>
          </a:p>
        </p:txBody>
      </p:sp>
      <p:sp>
        <p:nvSpPr>
          <p:cNvPr id="8" name="TextBox 7"/>
          <p:cNvSpPr txBox="1"/>
          <p:nvPr/>
        </p:nvSpPr>
        <p:spPr>
          <a:xfrm>
            <a:off x="1359653" y="6463778"/>
            <a:ext cx="8101093" cy="276999"/>
          </a:xfrm>
          <a:prstGeom prst="rect">
            <a:avLst/>
          </a:prstGeom>
          <a:noFill/>
        </p:spPr>
        <p:txBody>
          <a:bodyPr wrap="square" rtlCol="0">
            <a:spAutoFit/>
          </a:bodyPr>
          <a:lstStyle/>
          <a:p>
            <a:r>
              <a:rPr lang="en-US" sz="1200" dirty="0"/>
              <a:t>Find more information on Personnel Activity Report (PAR) on page 905-5 in the California School Accounting Manual (CSAM)</a:t>
            </a:r>
          </a:p>
        </p:txBody>
      </p:sp>
    </p:spTree>
    <p:extLst>
      <p:ext uri="{BB962C8B-B14F-4D97-AF65-F5344CB8AC3E}">
        <p14:creationId xmlns:p14="http://schemas.microsoft.com/office/powerpoint/2010/main" val="3292692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8" y="804041"/>
            <a:ext cx="11587655" cy="646331"/>
          </a:xfrm>
          <a:prstGeom prst="rect">
            <a:avLst/>
          </a:prstGeom>
          <a:noFill/>
        </p:spPr>
        <p:txBody>
          <a:bodyPr wrap="square" rtlCol="0">
            <a:spAutoFit/>
          </a:bodyPr>
          <a:lstStyle/>
          <a:p>
            <a:r>
              <a:rPr lang="en-US" sz="3600" dirty="0"/>
              <a:t>Accuracy of Personnel Activity Report (PAR)</a:t>
            </a:r>
          </a:p>
        </p:txBody>
      </p:sp>
      <p:sp>
        <p:nvSpPr>
          <p:cNvPr id="5" name="TextBox 4"/>
          <p:cNvSpPr txBox="1"/>
          <p:nvPr/>
        </p:nvSpPr>
        <p:spPr>
          <a:xfrm>
            <a:off x="9792618" y="817290"/>
            <a:ext cx="2399382" cy="3847207"/>
          </a:xfrm>
          <a:prstGeom prst="rect">
            <a:avLst/>
          </a:prstGeom>
          <a:noFill/>
        </p:spPr>
        <p:txBody>
          <a:bodyPr wrap="square" rtlCol="0">
            <a:spAutoFit/>
          </a:bodyPr>
          <a:lstStyle/>
          <a:p>
            <a:r>
              <a:rPr lang="en-US" sz="2600" b="1" dirty="0">
                <a:effectLst>
                  <a:outerShdw blurRad="38100" dist="38100" dir="2700000" algn="tl">
                    <a:srgbClr val="000000">
                      <a:alpha val="43137"/>
                    </a:srgbClr>
                  </a:outerShdw>
                </a:effectLst>
              </a:rPr>
              <a:t>Helpful Tip:</a:t>
            </a:r>
          </a:p>
          <a:p>
            <a:endParaRPr lang="en-US" dirty="0"/>
          </a:p>
          <a:p>
            <a:r>
              <a:rPr lang="en-US" sz="2000" dirty="0"/>
              <a:t>Always maintain records of activities conducted during the month for the PAR. This information may be needed when questions and/or inquiries arise during reviews and audits.</a:t>
            </a:r>
          </a:p>
        </p:txBody>
      </p:sp>
      <p:sp>
        <p:nvSpPr>
          <p:cNvPr id="9" name="Content Placeholder 2"/>
          <p:cNvSpPr txBox="1">
            <a:spLocks/>
          </p:cNvSpPr>
          <p:nvPr/>
        </p:nvSpPr>
        <p:spPr>
          <a:xfrm>
            <a:off x="394138" y="1645675"/>
            <a:ext cx="3914391" cy="48839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Accuracy of PARs</a:t>
            </a:r>
          </a:p>
          <a:p>
            <a:r>
              <a:rPr lang="en-US" sz="2400" dirty="0">
                <a:latin typeface="Arial" panose="020B0604020202020204" pitchFamily="34" charset="0"/>
                <a:cs typeface="Arial" panose="020B0604020202020204" pitchFamily="34" charset="0"/>
              </a:rPr>
              <a:t>Report actual and accurate information regardless if the percentages are off.</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Upon completion, these reports are considered </a:t>
            </a:r>
            <a:r>
              <a:rPr lang="en-US" sz="2400" b="1" dirty="0">
                <a:latin typeface="Arial" panose="020B0604020202020204" pitchFamily="34" charset="0"/>
                <a:cs typeface="Arial" panose="020B0604020202020204" pitchFamily="34" charset="0"/>
              </a:rPr>
              <a:t>legal documents</a:t>
            </a:r>
            <a:r>
              <a:rPr lang="en-US" sz="2400" dirty="0">
                <a:latin typeface="Arial" panose="020B0604020202020204" pitchFamily="34" charset="0"/>
                <a:cs typeface="Arial" panose="020B0604020202020204" pitchFamily="34" charset="0"/>
              </a:rPr>
              <a:t> subject to internal and external audits.</a:t>
            </a:r>
          </a:p>
          <a:p>
            <a:pPr marL="0" indent="0">
              <a:buNone/>
            </a:pPr>
            <a:endParaRPr lang="en-US" sz="2200" dirty="0"/>
          </a:p>
          <a:p>
            <a:pPr marL="0" indent="0">
              <a:buNone/>
            </a:pPr>
            <a:endParaRPr lang="en-US" sz="2200" dirty="0"/>
          </a:p>
        </p:txBody>
      </p:sp>
      <p:sp>
        <p:nvSpPr>
          <p:cNvPr id="10" name="Content Placeholder 3"/>
          <p:cNvSpPr txBox="1">
            <a:spLocks/>
          </p:cNvSpPr>
          <p:nvPr/>
        </p:nvSpPr>
        <p:spPr>
          <a:xfrm>
            <a:off x="4892624" y="1645675"/>
            <a:ext cx="4315898" cy="48710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Falsification of PARs</a:t>
            </a:r>
          </a:p>
          <a:p>
            <a:r>
              <a:rPr lang="en-US" sz="2400" dirty="0">
                <a:latin typeface="Arial"/>
                <a:cs typeface="Arial"/>
              </a:rPr>
              <a:t>Erroneously certifying effort can be viewed as </a:t>
            </a:r>
            <a:r>
              <a:rPr lang="en-US" sz="2400" b="1" dirty="0">
                <a:latin typeface="Arial"/>
                <a:cs typeface="Arial"/>
              </a:rPr>
              <a:t>fraud.</a:t>
            </a:r>
          </a:p>
          <a:p>
            <a:pPr marL="0" indent="0">
              <a:buNone/>
            </a:pPr>
            <a:endParaRPr lang="en-US" sz="2400" b="1" dirty="0">
              <a:latin typeface="Arial"/>
              <a:cs typeface="Arial"/>
            </a:endParaRPr>
          </a:p>
          <a:p>
            <a:r>
              <a:rPr lang="en-US" sz="2400" dirty="0">
                <a:latin typeface="Arial"/>
                <a:cs typeface="Arial"/>
              </a:rPr>
              <a:t>Don’t certify unless the document is correct.</a:t>
            </a:r>
          </a:p>
          <a:p>
            <a:pPr marL="0" indent="0">
              <a:buNone/>
            </a:pPr>
            <a:endParaRPr lang="en-US" sz="2400" dirty="0">
              <a:latin typeface="Arial"/>
              <a:cs typeface="Arial"/>
            </a:endParaRPr>
          </a:p>
          <a:p>
            <a:r>
              <a:rPr lang="en-US" sz="2400" dirty="0">
                <a:latin typeface="Arial"/>
                <a:cs typeface="Arial"/>
              </a:rPr>
              <a:t>Could result in consequences as outlined in the </a:t>
            </a:r>
            <a:r>
              <a:rPr lang="en-US" sz="2400" b="1" dirty="0">
                <a:latin typeface="Arial"/>
                <a:cs typeface="Arial"/>
              </a:rPr>
              <a:t>Federal False Claims Act</a:t>
            </a:r>
            <a:r>
              <a:rPr lang="en-US" sz="2400" dirty="0">
                <a:latin typeface="Arial"/>
                <a:cs typeface="Arial"/>
              </a:rPr>
              <a:t>.</a:t>
            </a:r>
          </a:p>
        </p:txBody>
      </p:sp>
      <p:sp>
        <p:nvSpPr>
          <p:cNvPr id="7" name="Content Placeholder 2"/>
          <p:cNvSpPr txBox="1">
            <a:spLocks/>
          </p:cNvSpPr>
          <p:nvPr/>
        </p:nvSpPr>
        <p:spPr>
          <a:xfrm>
            <a:off x="391990" y="4013240"/>
            <a:ext cx="4127757" cy="20376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000" dirty="0"/>
          </a:p>
        </p:txBody>
      </p:sp>
    </p:spTree>
    <p:extLst>
      <p:ext uri="{BB962C8B-B14F-4D97-AF65-F5344CB8AC3E}">
        <p14:creationId xmlns:p14="http://schemas.microsoft.com/office/powerpoint/2010/main" val="2984984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8" y="804041"/>
            <a:ext cx="11587655" cy="646331"/>
          </a:xfrm>
          <a:prstGeom prst="rect">
            <a:avLst/>
          </a:prstGeom>
          <a:noFill/>
        </p:spPr>
        <p:txBody>
          <a:bodyPr wrap="square" rtlCol="0">
            <a:spAutoFit/>
          </a:bodyPr>
          <a:lstStyle/>
          <a:p>
            <a:r>
              <a:rPr lang="en-US" sz="3600" dirty="0"/>
              <a:t>Common Mistake Identified on PARs</a:t>
            </a:r>
          </a:p>
        </p:txBody>
      </p:sp>
      <p:sp>
        <p:nvSpPr>
          <p:cNvPr id="9" name="Content Placeholder 2"/>
          <p:cNvSpPr txBox="1">
            <a:spLocks/>
          </p:cNvSpPr>
          <p:nvPr/>
        </p:nvSpPr>
        <p:spPr>
          <a:xfrm>
            <a:off x="391990" y="1450372"/>
            <a:ext cx="8705515" cy="48839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Entering decimals instead of whole numbers</a:t>
            </a:r>
          </a:p>
          <a:p>
            <a:r>
              <a:rPr lang="en-US" sz="2400" dirty="0">
                <a:latin typeface="Arial" panose="020B0604020202020204" pitchFamily="34" charset="0"/>
                <a:cs typeface="Arial" panose="020B0604020202020204" pitchFamily="34" charset="0"/>
              </a:rPr>
              <a:t>Time and effort must equal to </a:t>
            </a:r>
            <a:r>
              <a:rPr lang="en-US" sz="2400" b="1" dirty="0">
                <a:latin typeface="Arial" panose="020B0604020202020204" pitchFamily="34" charset="0"/>
                <a:cs typeface="Arial" panose="020B0604020202020204" pitchFamily="34" charset="0"/>
              </a:rPr>
              <a:t>100%</a:t>
            </a:r>
          </a:p>
          <a:p>
            <a:r>
              <a:rPr lang="en-US" sz="2400" dirty="0">
                <a:latin typeface="Arial" panose="020B0604020202020204" pitchFamily="34" charset="0"/>
                <a:cs typeface="Arial" panose="020B0604020202020204" pitchFamily="34" charset="0"/>
              </a:rPr>
              <a:t>If .60 is entered for 60% and .40 is entered for 40% it equals to 1 instead of 100.</a:t>
            </a:r>
          </a:p>
          <a:p>
            <a:endParaRPr lang="en-US" sz="1200" dirty="0">
              <a:latin typeface="Arial" panose="020B0604020202020204" pitchFamily="34" charset="0"/>
              <a:cs typeface="Arial" panose="020B0604020202020204" pitchFamily="34" charset="0"/>
            </a:endParaRPr>
          </a:p>
          <a:p>
            <a:pPr marL="0" indent="0" algn="ctr">
              <a:buNone/>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Incorrect:</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0" indent="0" algn="ctr">
              <a:buNone/>
            </a:pPr>
            <a:r>
              <a:rPr lang="en-US" sz="24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Correct:</a:t>
            </a:r>
          </a:p>
          <a:p>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0" indent="0">
              <a:buNone/>
            </a:pPr>
            <a:endParaRPr lang="en-US" sz="2200" dirty="0"/>
          </a:p>
          <a:p>
            <a:pPr marL="0" indent="0">
              <a:buNone/>
            </a:pPr>
            <a:endParaRPr lang="en-US" sz="2200" dirty="0"/>
          </a:p>
        </p:txBody>
      </p:sp>
      <p:sp>
        <p:nvSpPr>
          <p:cNvPr id="7" name="Content Placeholder 2"/>
          <p:cNvSpPr txBox="1">
            <a:spLocks/>
          </p:cNvSpPr>
          <p:nvPr/>
        </p:nvSpPr>
        <p:spPr>
          <a:xfrm>
            <a:off x="391990" y="4013240"/>
            <a:ext cx="4127757" cy="20376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000" dirty="0"/>
          </a:p>
        </p:txBody>
      </p:sp>
      <p:pic>
        <p:nvPicPr>
          <p:cNvPr id="3" name="Picture 2"/>
          <p:cNvPicPr>
            <a:picLocks noChangeAspect="1"/>
          </p:cNvPicPr>
          <p:nvPr/>
        </p:nvPicPr>
        <p:blipFill>
          <a:blip r:embed="rId2"/>
          <a:stretch>
            <a:fillRect/>
          </a:stretch>
        </p:blipFill>
        <p:spPr>
          <a:xfrm>
            <a:off x="757745" y="4148155"/>
            <a:ext cx="8213301" cy="432279"/>
          </a:xfrm>
          <a:prstGeom prst="rect">
            <a:avLst/>
          </a:prstGeom>
        </p:spPr>
      </p:pic>
      <p:pic>
        <p:nvPicPr>
          <p:cNvPr id="4" name="Picture 3"/>
          <p:cNvPicPr>
            <a:picLocks noChangeAspect="1"/>
          </p:cNvPicPr>
          <p:nvPr/>
        </p:nvPicPr>
        <p:blipFill>
          <a:blip r:embed="rId3"/>
          <a:stretch>
            <a:fillRect/>
          </a:stretch>
        </p:blipFill>
        <p:spPr>
          <a:xfrm>
            <a:off x="779448" y="5533413"/>
            <a:ext cx="8191598" cy="471017"/>
          </a:xfrm>
          <a:prstGeom prst="rect">
            <a:avLst/>
          </a:prstGeom>
        </p:spPr>
      </p:pic>
      <p:pic>
        <p:nvPicPr>
          <p:cNvPr id="6" name="Picture 5"/>
          <p:cNvPicPr>
            <a:picLocks noChangeAspect="1"/>
          </p:cNvPicPr>
          <p:nvPr/>
        </p:nvPicPr>
        <p:blipFill>
          <a:blip r:embed="rId4"/>
          <a:stretch>
            <a:fillRect/>
          </a:stretch>
        </p:blipFill>
        <p:spPr>
          <a:xfrm>
            <a:off x="10989043" y="1342152"/>
            <a:ext cx="901934" cy="3154407"/>
          </a:xfrm>
          <a:prstGeom prst="rect">
            <a:avLst/>
          </a:prstGeom>
        </p:spPr>
      </p:pic>
      <p:pic>
        <p:nvPicPr>
          <p:cNvPr id="8" name="Picture 7"/>
          <p:cNvPicPr>
            <a:picLocks noChangeAspect="1"/>
          </p:cNvPicPr>
          <p:nvPr/>
        </p:nvPicPr>
        <p:blipFill>
          <a:blip r:embed="rId5"/>
          <a:stretch>
            <a:fillRect/>
          </a:stretch>
        </p:blipFill>
        <p:spPr>
          <a:xfrm>
            <a:off x="9593451" y="1354865"/>
            <a:ext cx="899646" cy="3141695"/>
          </a:xfrm>
          <a:prstGeom prst="rect">
            <a:avLst/>
          </a:prstGeom>
        </p:spPr>
      </p:pic>
      <p:sp>
        <p:nvSpPr>
          <p:cNvPr id="11" name="TextBox 10"/>
          <p:cNvSpPr txBox="1"/>
          <p:nvPr/>
        </p:nvSpPr>
        <p:spPr>
          <a:xfrm>
            <a:off x="9794929" y="804041"/>
            <a:ext cx="2096048" cy="461665"/>
          </a:xfrm>
          <a:prstGeom prst="rect">
            <a:avLst/>
          </a:prstGeom>
          <a:noFill/>
        </p:spPr>
        <p:txBody>
          <a:bodyPr wrap="square" rtlCol="0">
            <a:spAutoFit/>
          </a:bodyPr>
          <a:lstStyle/>
          <a:p>
            <a:r>
              <a:rPr lang="en-US" sz="2400" b="1" dirty="0">
                <a:solidFill>
                  <a:srgbClr val="0C2A5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vs.   100</a:t>
            </a:r>
          </a:p>
        </p:txBody>
      </p:sp>
    </p:spTree>
    <p:extLst>
      <p:ext uri="{BB962C8B-B14F-4D97-AF65-F5344CB8AC3E}">
        <p14:creationId xmlns:p14="http://schemas.microsoft.com/office/powerpoint/2010/main" val="1687563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What is a Semi-Annual Certification</a:t>
            </a:r>
          </a:p>
        </p:txBody>
      </p:sp>
    </p:spTree>
    <p:extLst>
      <p:ext uri="{BB962C8B-B14F-4D97-AF65-F5344CB8AC3E}">
        <p14:creationId xmlns:p14="http://schemas.microsoft.com/office/powerpoint/2010/main" val="37580829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8" y="804041"/>
            <a:ext cx="11587655" cy="1200329"/>
          </a:xfrm>
          <a:prstGeom prst="rect">
            <a:avLst/>
          </a:prstGeom>
          <a:noFill/>
        </p:spPr>
        <p:txBody>
          <a:bodyPr wrap="square" rtlCol="0">
            <a:spAutoFit/>
          </a:bodyPr>
          <a:lstStyle/>
          <a:p>
            <a:r>
              <a:rPr lang="en-US" sz="3600" dirty="0"/>
              <a:t>Semi-Annual Certification</a:t>
            </a:r>
          </a:p>
          <a:p>
            <a:endParaRPr lang="en-US" sz="3600" dirty="0"/>
          </a:p>
        </p:txBody>
      </p:sp>
      <p:sp>
        <p:nvSpPr>
          <p:cNvPr id="6" name="Content Placeholder 2"/>
          <p:cNvSpPr txBox="1">
            <a:spLocks/>
          </p:cNvSpPr>
          <p:nvPr/>
        </p:nvSpPr>
        <p:spPr>
          <a:xfrm>
            <a:off x="4986773" y="1730465"/>
            <a:ext cx="3849802" cy="411359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solidFill>
                  <a:srgbClr val="FF8500"/>
                </a:solidFill>
              </a:rPr>
              <a:t>Supervisor –         </a:t>
            </a:r>
          </a:p>
          <a:p>
            <a:pPr marL="0" indent="0">
              <a:buNone/>
            </a:pPr>
            <a:r>
              <a:rPr lang="en-US" sz="1400" dirty="0">
                <a:solidFill>
                  <a:srgbClr val="0C2A52"/>
                </a:solidFill>
              </a:rPr>
              <a:t>Reviews/Signs Off</a:t>
            </a:r>
          </a:p>
          <a:p>
            <a:r>
              <a:rPr lang="en-US" sz="2600" dirty="0"/>
              <a:t>Review semi-annual certification for employees working solely on a single activity.</a:t>
            </a:r>
          </a:p>
          <a:p>
            <a:r>
              <a:rPr lang="en-US" sz="2600" dirty="0"/>
              <a:t>Verifies work performed for the time period.</a:t>
            </a:r>
          </a:p>
          <a:p>
            <a:r>
              <a:rPr lang="en-US" sz="2600" dirty="0"/>
              <a:t>Signs and returns semi-annual certification to department.</a:t>
            </a:r>
          </a:p>
          <a:p>
            <a:pPr lvl="1"/>
            <a:endParaRPr lang="en-US" dirty="0"/>
          </a:p>
        </p:txBody>
      </p:sp>
      <p:sp>
        <p:nvSpPr>
          <p:cNvPr id="9" name="Content Placeholder 2"/>
          <p:cNvSpPr txBox="1">
            <a:spLocks/>
          </p:cNvSpPr>
          <p:nvPr/>
        </p:nvSpPr>
        <p:spPr>
          <a:xfrm>
            <a:off x="511904" y="1730465"/>
            <a:ext cx="4357102" cy="51054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solidFill>
                  <a:srgbClr val="FF8500"/>
                </a:solidFill>
              </a:rPr>
              <a:t>Department –    </a:t>
            </a:r>
          </a:p>
          <a:p>
            <a:pPr marL="0" indent="0">
              <a:buNone/>
            </a:pPr>
            <a:r>
              <a:rPr lang="en-US" sz="1400" dirty="0">
                <a:solidFill>
                  <a:srgbClr val="0C2A52"/>
                </a:solidFill>
              </a:rPr>
              <a:t>Generates</a:t>
            </a:r>
          </a:p>
          <a:p>
            <a:r>
              <a:rPr lang="en-US" sz="2600" dirty="0"/>
              <a:t>Review staffing funded by federal funds.</a:t>
            </a:r>
          </a:p>
          <a:p>
            <a:r>
              <a:rPr lang="en-US" sz="2600" dirty="0"/>
              <a:t>Confirms employees are working a single activity.</a:t>
            </a:r>
          </a:p>
          <a:p>
            <a:r>
              <a:rPr lang="en-US" sz="2600" dirty="0"/>
              <a:t>Creates semi-annual certification forms.</a:t>
            </a:r>
          </a:p>
          <a:p>
            <a:r>
              <a:rPr lang="en-US" sz="2600" dirty="0"/>
              <a:t>Sends semi-annual certification forms to supervisors of employees</a:t>
            </a:r>
          </a:p>
          <a:p>
            <a:pPr lvl="1"/>
            <a:endParaRPr lang="en-US" sz="2600" dirty="0"/>
          </a:p>
        </p:txBody>
      </p:sp>
      <p:sp>
        <p:nvSpPr>
          <p:cNvPr id="11" name="TextBox 10"/>
          <p:cNvSpPr txBox="1"/>
          <p:nvPr/>
        </p:nvSpPr>
        <p:spPr>
          <a:xfrm>
            <a:off x="9166181" y="1340341"/>
            <a:ext cx="2815612" cy="2708434"/>
          </a:xfrm>
          <a:prstGeom prst="rect">
            <a:avLst/>
          </a:prstGeom>
          <a:noFill/>
          <a:ln w="57150">
            <a:solidFill>
              <a:srgbClr val="FF8500"/>
            </a:solidFill>
            <a:prstDash val="sysDash"/>
          </a:ln>
        </p:spPr>
        <p:txBody>
          <a:bodyPr wrap="square" rtlCol="0">
            <a:spAutoFit/>
          </a:bodyPr>
          <a:lstStyle/>
          <a:p>
            <a:endParaRPr lang="en-US" sz="2000" b="1" dirty="0">
              <a:effectLst>
                <a:outerShdw blurRad="38100" dist="38100" dir="2700000" algn="tl">
                  <a:srgbClr val="000000">
                    <a:alpha val="43137"/>
                  </a:srgbClr>
                </a:outerShdw>
              </a:effectLst>
            </a:endParaRPr>
          </a:p>
          <a:p>
            <a:pPr algn="ctr"/>
            <a:r>
              <a:rPr lang="en-US" sz="2600" b="1" dirty="0">
                <a:effectLst>
                  <a:outerShdw blurRad="38100" dist="38100" dir="2700000" algn="tl">
                    <a:srgbClr val="000000">
                      <a:alpha val="43137"/>
                    </a:srgbClr>
                  </a:outerShdw>
                </a:effectLst>
              </a:rPr>
              <a:t>Frequency:</a:t>
            </a:r>
          </a:p>
          <a:p>
            <a:r>
              <a:rPr lang="en-US" sz="2000" dirty="0"/>
              <a:t>Twice a year</a:t>
            </a:r>
          </a:p>
          <a:p>
            <a:endParaRPr lang="en-US" sz="1200" dirty="0"/>
          </a:p>
          <a:p>
            <a:pPr algn="ctr"/>
            <a:r>
              <a:rPr lang="en-US" sz="2600" b="1" dirty="0">
                <a:effectLst>
                  <a:outerShdw blurRad="38100" dist="38100" dir="2700000" algn="tl">
                    <a:srgbClr val="000000">
                      <a:alpha val="43137"/>
                    </a:srgbClr>
                  </a:outerShdw>
                </a:effectLst>
              </a:rPr>
              <a:t>Time Period: </a:t>
            </a:r>
          </a:p>
          <a:p>
            <a:pPr marL="342900" indent="-342900">
              <a:buFont typeface="Arial" panose="020B0604020202020204" pitchFamily="34" charset="0"/>
              <a:buChar char="•"/>
            </a:pPr>
            <a:r>
              <a:rPr lang="en-US" sz="2000" dirty="0"/>
              <a:t>July 1 – December 31</a:t>
            </a:r>
          </a:p>
          <a:p>
            <a:pPr marL="342900" indent="-342900">
              <a:buFont typeface="Arial" panose="020B0604020202020204" pitchFamily="34" charset="0"/>
              <a:buChar char="•"/>
            </a:pPr>
            <a:r>
              <a:rPr lang="en-US" sz="2000" dirty="0"/>
              <a:t>January 1 – June 30</a:t>
            </a:r>
          </a:p>
          <a:p>
            <a:endParaRPr lang="en-US" sz="2000" dirty="0"/>
          </a:p>
        </p:txBody>
      </p:sp>
      <p:sp>
        <p:nvSpPr>
          <p:cNvPr id="7" name="TextBox 6"/>
          <p:cNvSpPr txBox="1"/>
          <p:nvPr/>
        </p:nvSpPr>
        <p:spPr>
          <a:xfrm>
            <a:off x="1407278" y="6493487"/>
            <a:ext cx="8101093" cy="276999"/>
          </a:xfrm>
          <a:prstGeom prst="rect">
            <a:avLst/>
          </a:prstGeom>
          <a:noFill/>
        </p:spPr>
        <p:txBody>
          <a:bodyPr wrap="square" rtlCol="0">
            <a:spAutoFit/>
          </a:bodyPr>
          <a:lstStyle/>
          <a:p>
            <a:r>
              <a:rPr lang="en-US" sz="1200" dirty="0"/>
              <a:t>Find more information on Semi-Annual Certification on page 905-5 in the California School Accounting Manual (CSAM)</a:t>
            </a:r>
          </a:p>
        </p:txBody>
      </p:sp>
    </p:spTree>
    <p:extLst>
      <p:ext uri="{BB962C8B-B14F-4D97-AF65-F5344CB8AC3E}">
        <p14:creationId xmlns:p14="http://schemas.microsoft.com/office/powerpoint/2010/main" val="2749421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Definition of Single Cost Objective</a:t>
            </a:r>
          </a:p>
          <a:p>
            <a:endParaRPr lang="en-US" sz="3600" dirty="0"/>
          </a:p>
        </p:txBody>
      </p:sp>
      <p:sp>
        <p:nvSpPr>
          <p:cNvPr id="4" name="Content Placeholder 2"/>
          <p:cNvSpPr txBox="1">
            <a:spLocks/>
          </p:cNvSpPr>
          <p:nvPr/>
        </p:nvSpPr>
        <p:spPr>
          <a:xfrm>
            <a:off x="838200" y="1825625"/>
            <a:ext cx="644600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1042371" y="2303106"/>
            <a:ext cx="6037659" cy="3693319"/>
          </a:xfrm>
          <a:prstGeom prst="rect">
            <a:avLst/>
          </a:prstGeom>
        </p:spPr>
        <p:txBody>
          <a:bodyPr wrap="square">
            <a:spAutoFit/>
          </a:bodyPr>
          <a:lstStyle/>
          <a:p>
            <a:r>
              <a:rPr lang="en-US" sz="2600" dirty="0"/>
              <a:t>A single cost objective is a </a:t>
            </a:r>
            <a:r>
              <a:rPr lang="en-US" sz="2600" b="1" dirty="0"/>
              <a:t>single work activity</a:t>
            </a:r>
            <a:r>
              <a:rPr lang="en-US" sz="2600" dirty="0"/>
              <a:t> that may be funded by one or more fund sources. </a:t>
            </a:r>
          </a:p>
          <a:p>
            <a:endParaRPr lang="en-US" sz="2600" dirty="0"/>
          </a:p>
          <a:p>
            <a:r>
              <a:rPr lang="en-US" sz="2600" dirty="0"/>
              <a:t>Single cost objectives include: </a:t>
            </a:r>
          </a:p>
          <a:p>
            <a:pPr marL="457200" indent="-457200">
              <a:buFont typeface="Arial" panose="020B0604020202020204" pitchFamily="34" charset="0"/>
              <a:buChar char="•"/>
            </a:pPr>
            <a:r>
              <a:rPr lang="en-US" sz="2600" dirty="0"/>
              <a:t>A single federal program/grant award. </a:t>
            </a:r>
          </a:p>
          <a:p>
            <a:pPr marL="457200" indent="-457200">
              <a:buFont typeface="Arial" panose="020B0604020202020204" pitchFamily="34" charset="0"/>
              <a:buChar char="•"/>
            </a:pPr>
            <a:r>
              <a:rPr lang="en-US" sz="2600" dirty="0"/>
              <a:t>Activities that are allowable (federally sponsored) under and funded by more than one fund source.</a:t>
            </a:r>
          </a:p>
        </p:txBody>
      </p:sp>
      <p:sp>
        <p:nvSpPr>
          <p:cNvPr id="6" name="TextBox 5"/>
          <p:cNvSpPr txBox="1"/>
          <p:nvPr/>
        </p:nvSpPr>
        <p:spPr>
          <a:xfrm>
            <a:off x="7831364" y="1404204"/>
            <a:ext cx="3685212" cy="3200876"/>
          </a:xfrm>
          <a:prstGeom prst="rect">
            <a:avLst/>
          </a:prstGeom>
          <a:noFill/>
          <a:ln w="57150">
            <a:solidFill>
              <a:srgbClr val="FF8500"/>
            </a:solidFill>
            <a:prstDash val="sysDash"/>
          </a:ln>
        </p:spPr>
        <p:txBody>
          <a:bodyPr wrap="square" rtlCol="0">
            <a:spAutoFit/>
          </a:bodyPr>
          <a:lstStyle/>
          <a:p>
            <a:r>
              <a:rPr lang="en-US" sz="2600" b="1" dirty="0">
                <a:effectLst>
                  <a:outerShdw blurRad="38100" dist="38100" dir="2700000" algn="tl">
                    <a:srgbClr val="000000">
                      <a:alpha val="43137"/>
                    </a:srgbClr>
                  </a:outerShdw>
                </a:effectLst>
              </a:rPr>
              <a:t>Positions Considered to Single Cost Objective:</a:t>
            </a:r>
          </a:p>
          <a:p>
            <a:endParaRPr lang="en-US" sz="2600" dirty="0"/>
          </a:p>
          <a:p>
            <a:pPr marL="342900" indent="-342900">
              <a:buFont typeface="Arial" panose="020B0604020202020204" pitchFamily="34" charset="0"/>
              <a:buChar char="•"/>
            </a:pPr>
            <a:r>
              <a:rPr lang="en-US" sz="2600" dirty="0"/>
              <a:t>Instructional Coach</a:t>
            </a:r>
          </a:p>
          <a:p>
            <a:pPr marL="342900" indent="-342900">
              <a:buFont typeface="Arial" panose="020B0604020202020204" pitchFamily="34" charset="0"/>
              <a:buChar char="•"/>
            </a:pPr>
            <a:r>
              <a:rPr lang="en-US" sz="2600" dirty="0"/>
              <a:t>Coordinator</a:t>
            </a:r>
          </a:p>
          <a:p>
            <a:pPr marL="342900" indent="-342900">
              <a:buFont typeface="Arial" panose="020B0604020202020204" pitchFamily="34" charset="0"/>
              <a:buChar char="•"/>
            </a:pPr>
            <a:r>
              <a:rPr lang="en-US" sz="2600" dirty="0"/>
              <a:t>Bilingual Assistant</a:t>
            </a:r>
          </a:p>
          <a:p>
            <a:pPr marL="342900" indent="-342900">
              <a:buFont typeface="Arial" panose="020B0604020202020204" pitchFamily="34" charset="0"/>
              <a:buChar char="•"/>
            </a:pPr>
            <a:r>
              <a:rPr lang="en-US" sz="2600" dirty="0"/>
              <a:t>Instructional Assistant</a:t>
            </a:r>
          </a:p>
          <a:p>
            <a:endParaRPr lang="en-US" sz="2000" dirty="0"/>
          </a:p>
        </p:txBody>
      </p:sp>
      <p:sp>
        <p:nvSpPr>
          <p:cNvPr id="7" name="TextBox 6"/>
          <p:cNvSpPr txBox="1"/>
          <p:nvPr/>
        </p:nvSpPr>
        <p:spPr>
          <a:xfrm>
            <a:off x="1693028" y="6475699"/>
            <a:ext cx="8101093" cy="276999"/>
          </a:xfrm>
          <a:prstGeom prst="rect">
            <a:avLst/>
          </a:prstGeom>
          <a:noFill/>
        </p:spPr>
        <p:txBody>
          <a:bodyPr wrap="square" rtlCol="0">
            <a:spAutoFit/>
          </a:bodyPr>
          <a:lstStyle/>
          <a:p>
            <a:r>
              <a:rPr lang="en-US" sz="1200" dirty="0"/>
              <a:t>Find more information on Single Cost Objective on page 905-2 in the California School Accounting Manual (CSAM)</a:t>
            </a:r>
          </a:p>
        </p:txBody>
      </p:sp>
    </p:spTree>
    <p:extLst>
      <p:ext uri="{BB962C8B-B14F-4D97-AF65-F5344CB8AC3E}">
        <p14:creationId xmlns:p14="http://schemas.microsoft.com/office/powerpoint/2010/main" val="10921907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Deadlines to Submit Time Accounting Reports</a:t>
            </a:r>
          </a:p>
        </p:txBody>
      </p:sp>
    </p:spTree>
    <p:extLst>
      <p:ext uri="{BB962C8B-B14F-4D97-AF65-F5344CB8AC3E}">
        <p14:creationId xmlns:p14="http://schemas.microsoft.com/office/powerpoint/2010/main" val="2695820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8" y="804041"/>
            <a:ext cx="11587655" cy="646331"/>
          </a:xfrm>
          <a:prstGeom prst="rect">
            <a:avLst/>
          </a:prstGeom>
          <a:noFill/>
        </p:spPr>
        <p:txBody>
          <a:bodyPr wrap="square" rtlCol="0">
            <a:spAutoFit/>
          </a:bodyPr>
          <a:lstStyle/>
          <a:p>
            <a:r>
              <a:rPr lang="en-US" sz="3600" dirty="0"/>
              <a:t>When do we report effort?</a:t>
            </a:r>
          </a:p>
        </p:txBody>
      </p:sp>
      <p:sp>
        <p:nvSpPr>
          <p:cNvPr id="5" name="TextBox 4"/>
          <p:cNvSpPr txBox="1"/>
          <p:nvPr/>
        </p:nvSpPr>
        <p:spPr>
          <a:xfrm>
            <a:off x="9792618" y="817290"/>
            <a:ext cx="2399382" cy="3847207"/>
          </a:xfrm>
          <a:prstGeom prst="rect">
            <a:avLst/>
          </a:prstGeom>
          <a:noFill/>
        </p:spPr>
        <p:txBody>
          <a:bodyPr wrap="square" rtlCol="0">
            <a:spAutoFit/>
          </a:bodyPr>
          <a:lstStyle/>
          <a:p>
            <a:r>
              <a:rPr lang="en-US" sz="2600" b="1" dirty="0">
                <a:effectLst>
                  <a:outerShdw blurRad="38100" dist="38100" dir="2700000" algn="tl">
                    <a:srgbClr val="000000">
                      <a:alpha val="43137"/>
                    </a:srgbClr>
                  </a:outerShdw>
                </a:effectLst>
              </a:rPr>
              <a:t>PAR:</a:t>
            </a:r>
          </a:p>
          <a:p>
            <a:endParaRPr lang="en-US" dirty="0"/>
          </a:p>
          <a:p>
            <a:r>
              <a:rPr lang="en-US" sz="2000" dirty="0"/>
              <a:t>PAR is a Personnel Activity Report. It is an Excel document the employee completes to record the effort towards federally and non-federally sponsored SUSD educational activities.</a:t>
            </a:r>
          </a:p>
        </p:txBody>
      </p:sp>
      <p:sp>
        <p:nvSpPr>
          <p:cNvPr id="9" name="Content Placeholder 2"/>
          <p:cNvSpPr txBox="1">
            <a:spLocks/>
          </p:cNvSpPr>
          <p:nvPr/>
        </p:nvSpPr>
        <p:spPr>
          <a:xfrm>
            <a:off x="394138" y="1444196"/>
            <a:ext cx="4052602" cy="522330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Monthly Reporting on PAR</a:t>
            </a:r>
          </a:p>
          <a:p>
            <a:pPr lvl="1"/>
            <a:r>
              <a:rPr lang="en-US" dirty="0"/>
              <a:t>July*</a:t>
            </a:r>
          </a:p>
          <a:p>
            <a:pPr lvl="1"/>
            <a:r>
              <a:rPr lang="en-US" dirty="0"/>
              <a:t>August</a:t>
            </a:r>
          </a:p>
          <a:p>
            <a:pPr lvl="1"/>
            <a:r>
              <a:rPr lang="en-US" dirty="0"/>
              <a:t>September</a:t>
            </a:r>
          </a:p>
          <a:p>
            <a:pPr lvl="1"/>
            <a:r>
              <a:rPr lang="en-US" dirty="0"/>
              <a:t>October</a:t>
            </a:r>
          </a:p>
          <a:p>
            <a:pPr lvl="1"/>
            <a:r>
              <a:rPr lang="en-US" dirty="0"/>
              <a:t>November</a:t>
            </a:r>
          </a:p>
          <a:p>
            <a:pPr lvl="1"/>
            <a:r>
              <a:rPr lang="en-US" dirty="0"/>
              <a:t>December</a:t>
            </a:r>
          </a:p>
          <a:p>
            <a:pPr lvl="1"/>
            <a:r>
              <a:rPr lang="en-US" dirty="0"/>
              <a:t>January</a:t>
            </a:r>
          </a:p>
          <a:p>
            <a:pPr lvl="1"/>
            <a:r>
              <a:rPr lang="en-US" dirty="0"/>
              <a:t>February</a:t>
            </a:r>
          </a:p>
          <a:p>
            <a:pPr lvl="1"/>
            <a:r>
              <a:rPr lang="en-US" dirty="0"/>
              <a:t>March</a:t>
            </a:r>
          </a:p>
          <a:p>
            <a:pPr lvl="1"/>
            <a:r>
              <a:rPr lang="en-US" dirty="0"/>
              <a:t>April</a:t>
            </a:r>
          </a:p>
          <a:p>
            <a:pPr lvl="1"/>
            <a:r>
              <a:rPr lang="en-US" dirty="0"/>
              <a:t>May</a:t>
            </a:r>
          </a:p>
          <a:p>
            <a:pPr lvl="1"/>
            <a:r>
              <a:rPr lang="en-US" dirty="0"/>
              <a:t>June*</a:t>
            </a:r>
          </a:p>
        </p:txBody>
      </p:sp>
      <p:sp>
        <p:nvSpPr>
          <p:cNvPr id="10" name="Content Placeholder 3"/>
          <p:cNvSpPr txBox="1">
            <a:spLocks/>
          </p:cNvSpPr>
          <p:nvPr/>
        </p:nvSpPr>
        <p:spPr>
          <a:xfrm>
            <a:off x="4874811" y="2021758"/>
            <a:ext cx="4255103" cy="3835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PAR Due Date</a:t>
            </a:r>
          </a:p>
          <a:p>
            <a:pPr marL="0" indent="0">
              <a:buNone/>
            </a:pPr>
            <a:r>
              <a:rPr lang="en-US" dirty="0"/>
              <a:t>Fully completed PARs are due no later than the </a:t>
            </a:r>
            <a:r>
              <a:rPr lang="en-US" b="1" dirty="0"/>
              <a:t>15</a:t>
            </a:r>
            <a:r>
              <a:rPr lang="en-US" b="1" baseline="30000" dirty="0"/>
              <a:t>th</a:t>
            </a:r>
            <a:r>
              <a:rPr lang="en-US" dirty="0"/>
              <a:t> of the month end the reporting activity.</a:t>
            </a:r>
          </a:p>
          <a:p>
            <a:pPr marL="0" indent="0">
              <a:buNone/>
            </a:pPr>
            <a:r>
              <a:rPr lang="en-US" dirty="0"/>
              <a:t>Completed includes the review and signature of the immediate supervisory signature.</a:t>
            </a:r>
          </a:p>
        </p:txBody>
      </p:sp>
      <p:sp>
        <p:nvSpPr>
          <p:cNvPr id="3" name="TextBox 2">
            <a:extLst>
              <a:ext uri="{FF2B5EF4-FFF2-40B4-BE49-F238E27FC236}">
                <a16:creationId xmlns:a16="http://schemas.microsoft.com/office/drawing/2014/main" id="{C0581337-6204-4B19-8D7B-C5E4125395E3}"/>
              </a:ext>
            </a:extLst>
          </p:cNvPr>
          <p:cNvSpPr txBox="1"/>
          <p:nvPr/>
        </p:nvSpPr>
        <p:spPr>
          <a:xfrm>
            <a:off x="4957011" y="5928836"/>
            <a:ext cx="4547936" cy="738664"/>
          </a:xfrm>
          <a:prstGeom prst="rect">
            <a:avLst/>
          </a:prstGeom>
          <a:noFill/>
        </p:spPr>
        <p:txBody>
          <a:bodyPr wrap="square" rtlCol="0">
            <a:spAutoFit/>
          </a:bodyPr>
          <a:lstStyle/>
          <a:p>
            <a:r>
              <a:rPr lang="en-US" sz="1400" dirty="0">
                <a:solidFill>
                  <a:srgbClr val="00B0F0"/>
                </a:solidFill>
              </a:rPr>
              <a:t>*</a:t>
            </a:r>
            <a:r>
              <a:rPr lang="en-US" sz="1400" b="1" u="sng" dirty="0">
                <a:solidFill>
                  <a:srgbClr val="00B0F0"/>
                </a:solidFill>
              </a:rPr>
              <a:t>June and/or July PARs</a:t>
            </a:r>
            <a:r>
              <a:rPr lang="en-US" sz="1400" dirty="0">
                <a:solidFill>
                  <a:srgbClr val="00B0F0"/>
                </a:solidFill>
              </a:rPr>
              <a:t> -  PARs are required for each month regardless if the employee worked, on vacation, extended leave, or out for summer break (out of contract days).</a:t>
            </a:r>
          </a:p>
        </p:txBody>
      </p:sp>
    </p:spTree>
    <p:extLst>
      <p:ext uri="{BB962C8B-B14F-4D97-AF65-F5344CB8AC3E}">
        <p14:creationId xmlns:p14="http://schemas.microsoft.com/office/powerpoint/2010/main" val="2686772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490691" y="247925"/>
            <a:ext cx="7001163" cy="461665"/>
          </a:xfrm>
          <a:prstGeom prst="rect">
            <a:avLst/>
          </a:prstGeom>
          <a:noFill/>
        </p:spPr>
        <p:txBody>
          <a:bodyPr wrap="square" rtlCol="0">
            <a:spAutoFit/>
          </a:bodyPr>
          <a:lstStyle/>
          <a:p>
            <a:r>
              <a:rPr lang="en-US" sz="2400" dirty="0">
                <a:solidFill>
                  <a:srgbClr val="0C2A52"/>
                </a:solidFill>
                <a:latin typeface="Georgia" panose="02040502050405020303" pitchFamily="18" charset="0"/>
              </a:rPr>
              <a:t>Stockton Unified School District</a:t>
            </a:r>
          </a:p>
        </p:txBody>
      </p:sp>
      <p:sp>
        <p:nvSpPr>
          <p:cNvPr id="4" name="TextBox 3"/>
          <p:cNvSpPr txBox="1"/>
          <p:nvPr/>
        </p:nvSpPr>
        <p:spPr>
          <a:xfrm>
            <a:off x="323850" y="478757"/>
            <a:ext cx="9983375" cy="2831544"/>
          </a:xfrm>
          <a:prstGeom prst="rect">
            <a:avLst/>
          </a:prstGeom>
          <a:noFill/>
        </p:spPr>
        <p:txBody>
          <a:bodyPr wrap="square" rtlCol="0">
            <a:spAutoFit/>
          </a:bodyPr>
          <a:lstStyle/>
          <a:p>
            <a:pPr marL="514350" indent="-514350">
              <a:buFont typeface="Arial" panose="020B0604020202020204" pitchFamily="34" charset="0"/>
              <a:buChar char="•"/>
            </a:pPr>
            <a:r>
              <a:rPr lang="en-US" sz="2600" dirty="0">
                <a:solidFill>
                  <a:schemeClr val="bg1"/>
                </a:solidFill>
              </a:rPr>
              <a:t>Fully complete and compared with activities in records</a:t>
            </a:r>
          </a:p>
          <a:p>
            <a:pPr marL="514350" indent="-514350">
              <a:buFont typeface="Arial" panose="020B0604020202020204" pitchFamily="34" charset="0"/>
              <a:buChar char="•"/>
            </a:pPr>
            <a:endParaRPr lang="en-US" sz="1200" dirty="0">
              <a:solidFill>
                <a:schemeClr val="bg1"/>
              </a:solidFill>
            </a:endParaRPr>
          </a:p>
          <a:p>
            <a:pPr marL="514350" indent="-514350">
              <a:buFont typeface="Arial" panose="020B0604020202020204" pitchFamily="34" charset="0"/>
              <a:buChar char="•"/>
            </a:pPr>
            <a:r>
              <a:rPr lang="en-US" sz="2600" dirty="0">
                <a:solidFill>
                  <a:schemeClr val="bg1"/>
                </a:solidFill>
              </a:rPr>
              <a:t>Includes the employee’s signature</a:t>
            </a:r>
          </a:p>
          <a:p>
            <a:pPr marL="514350" indent="-514350">
              <a:buFont typeface="Arial" panose="020B0604020202020204" pitchFamily="34" charset="0"/>
              <a:buChar char="•"/>
            </a:pPr>
            <a:endParaRPr lang="en-US" sz="1200" dirty="0">
              <a:solidFill>
                <a:schemeClr val="bg1"/>
              </a:solidFill>
            </a:endParaRPr>
          </a:p>
          <a:p>
            <a:pPr marL="514350" indent="-514350">
              <a:buFont typeface="Arial" panose="020B0604020202020204" pitchFamily="34" charset="0"/>
              <a:buChar char="•"/>
            </a:pPr>
            <a:r>
              <a:rPr lang="en-US" sz="2600" dirty="0">
                <a:solidFill>
                  <a:schemeClr val="bg1"/>
                </a:solidFill>
              </a:rPr>
              <a:t>Includes the immediate supervisor’s signature</a:t>
            </a:r>
          </a:p>
          <a:p>
            <a:pPr marL="514350" indent="-514350">
              <a:buFont typeface="Arial" panose="020B0604020202020204" pitchFamily="34" charset="0"/>
              <a:buChar char="•"/>
            </a:pPr>
            <a:endParaRPr lang="en-US" sz="1200" dirty="0">
              <a:solidFill>
                <a:schemeClr val="bg1"/>
              </a:solidFill>
            </a:endParaRPr>
          </a:p>
          <a:p>
            <a:pPr marL="514350" indent="-514350">
              <a:buFont typeface="Arial" panose="020B0604020202020204" pitchFamily="34" charset="0"/>
              <a:buChar char="•"/>
            </a:pPr>
            <a:r>
              <a:rPr lang="en-US" sz="2600" dirty="0">
                <a:solidFill>
                  <a:schemeClr val="bg1"/>
                </a:solidFill>
              </a:rPr>
              <a:t>Submitted no later than the 15</a:t>
            </a:r>
            <a:r>
              <a:rPr lang="en-US" sz="2600" baseline="30000" dirty="0">
                <a:solidFill>
                  <a:schemeClr val="bg1"/>
                </a:solidFill>
              </a:rPr>
              <a:t>th</a:t>
            </a:r>
            <a:r>
              <a:rPr lang="en-US" sz="2600" dirty="0">
                <a:solidFill>
                  <a:schemeClr val="bg1"/>
                </a:solidFill>
              </a:rPr>
              <a:t> of the month.</a:t>
            </a:r>
            <a:endParaRPr lang="en-US" sz="1600" dirty="0">
              <a:solidFill>
                <a:schemeClr val="bg1"/>
              </a:solidFill>
            </a:endParaRPr>
          </a:p>
          <a:p>
            <a:pPr marL="514350" indent="-514350">
              <a:buFont typeface="Arial" panose="020B0604020202020204" pitchFamily="34" charset="0"/>
              <a:buChar char="•"/>
            </a:pPr>
            <a:endParaRPr lang="en-US" sz="1200" dirty="0">
              <a:solidFill>
                <a:schemeClr val="bg1"/>
              </a:solidFill>
            </a:endParaRPr>
          </a:p>
          <a:p>
            <a:pPr marL="514350" indent="-514350">
              <a:buFont typeface="Arial" panose="020B0604020202020204" pitchFamily="34" charset="0"/>
              <a:buChar char="•"/>
            </a:pPr>
            <a:r>
              <a:rPr lang="en-US" sz="2600" dirty="0">
                <a:solidFill>
                  <a:schemeClr val="bg1"/>
                </a:solidFill>
              </a:rPr>
              <a:t>Emailed to: </a:t>
            </a:r>
            <a:r>
              <a:rPr lang="en-US" sz="2600" dirty="0">
                <a:solidFill>
                  <a:schemeClr val="bg1"/>
                </a:solidFill>
                <a:hlinkClick r:id="rId2"/>
              </a:rPr>
              <a:t>timeaccounting@stocktonusd.net</a:t>
            </a:r>
            <a:endParaRPr lang="en-US" sz="2600" dirty="0">
              <a:solidFill>
                <a:schemeClr val="bg1"/>
              </a:solidFill>
            </a:endParaRPr>
          </a:p>
        </p:txBody>
      </p:sp>
      <p:sp>
        <p:nvSpPr>
          <p:cNvPr id="6" name="TextBox 5"/>
          <p:cNvSpPr txBox="1"/>
          <p:nvPr/>
        </p:nvSpPr>
        <p:spPr>
          <a:xfrm>
            <a:off x="141890" y="4100368"/>
            <a:ext cx="8135007" cy="1200329"/>
          </a:xfrm>
          <a:prstGeom prst="rect">
            <a:avLst/>
          </a:prstGeom>
          <a:noFill/>
        </p:spPr>
        <p:txBody>
          <a:bodyPr wrap="square" rtlCol="0">
            <a:spAutoFit/>
          </a:bodyPr>
          <a:lstStyle/>
          <a:p>
            <a:pPr algn="ctr"/>
            <a:endParaRPr lang="en-US" sz="3600" dirty="0">
              <a:solidFill>
                <a:schemeClr val="bg1"/>
              </a:solidFill>
            </a:endParaRPr>
          </a:p>
          <a:p>
            <a:pPr algn="ctr"/>
            <a:r>
              <a:rPr lang="en-US" sz="3600" dirty="0">
                <a:solidFill>
                  <a:schemeClr val="bg1"/>
                </a:solidFill>
              </a:rPr>
              <a:t>Submitting PARs</a:t>
            </a:r>
          </a:p>
        </p:txBody>
      </p:sp>
    </p:spTree>
    <p:extLst>
      <p:ext uri="{BB962C8B-B14F-4D97-AF65-F5344CB8AC3E}">
        <p14:creationId xmlns:p14="http://schemas.microsoft.com/office/powerpoint/2010/main" val="1032388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What are Federally vs. Non-Federally “Sponsored” Activities?</a:t>
            </a:r>
          </a:p>
        </p:txBody>
      </p:sp>
    </p:spTree>
    <p:extLst>
      <p:ext uri="{BB962C8B-B14F-4D97-AF65-F5344CB8AC3E}">
        <p14:creationId xmlns:p14="http://schemas.microsoft.com/office/powerpoint/2010/main" val="2084313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183117" y="6611779"/>
            <a:ext cx="2008883" cy="246221"/>
          </a:xfrm>
          <a:prstGeom prst="rect">
            <a:avLst/>
          </a:prstGeom>
          <a:noFill/>
        </p:spPr>
        <p:txBody>
          <a:bodyPr wrap="none" rtlCol="0">
            <a:spAutoFit/>
          </a:bodyPr>
          <a:lstStyle/>
          <a:p>
            <a:r>
              <a:rPr lang="en-US" sz="1000" dirty="0">
                <a:solidFill>
                  <a:srgbClr val="002060"/>
                </a:solidFill>
                <a:latin typeface="Georgia" panose="02040502050405020303" pitchFamily="18" charset="0"/>
              </a:rPr>
              <a:t>Stockton Unified School District</a:t>
            </a:r>
          </a:p>
        </p:txBody>
      </p:sp>
      <p:sp>
        <p:nvSpPr>
          <p:cNvPr id="2" name="TextBox 1"/>
          <p:cNvSpPr txBox="1"/>
          <p:nvPr/>
        </p:nvSpPr>
        <p:spPr>
          <a:xfrm>
            <a:off x="179307" y="325821"/>
            <a:ext cx="11807952" cy="646331"/>
          </a:xfrm>
          <a:prstGeom prst="rect">
            <a:avLst/>
          </a:prstGeom>
          <a:noFill/>
        </p:spPr>
        <p:txBody>
          <a:bodyPr wrap="square" rtlCol="0">
            <a:spAutoFit/>
          </a:bodyPr>
          <a:lstStyle/>
          <a:p>
            <a:pPr algn="ctr"/>
            <a:r>
              <a:rPr lang="en-US" sz="3600" dirty="0">
                <a:solidFill>
                  <a:schemeClr val="bg1"/>
                </a:solidFill>
              </a:rPr>
              <a:t>Time and Effort – WHAT and WHY?</a:t>
            </a:r>
          </a:p>
        </p:txBody>
      </p:sp>
      <p:sp>
        <p:nvSpPr>
          <p:cNvPr id="4" name="TextBox 3"/>
          <p:cNvSpPr txBox="1"/>
          <p:nvPr/>
        </p:nvSpPr>
        <p:spPr>
          <a:xfrm>
            <a:off x="486784" y="1345044"/>
            <a:ext cx="7685666" cy="5293757"/>
          </a:xfrm>
          <a:prstGeom prst="rect">
            <a:avLst/>
          </a:prstGeom>
          <a:noFill/>
        </p:spPr>
        <p:txBody>
          <a:bodyPr wrap="square" rtlCol="0">
            <a:spAutoFit/>
          </a:bodyPr>
          <a:lstStyle/>
          <a:p>
            <a:r>
              <a:rPr lang="en-US" sz="2600" b="1" dirty="0"/>
              <a:t>Q. Why do I have to comply with completing time and effort or “time accounting” documents?</a:t>
            </a:r>
          </a:p>
          <a:p>
            <a:endParaRPr lang="en-US" sz="2600" dirty="0"/>
          </a:p>
          <a:p>
            <a:r>
              <a:rPr lang="en-US" sz="2600" dirty="0"/>
              <a:t>A. Each year, the district receives millions of dollars from organizations, including the federal government, that sponsor SUSD educational activities. As the stewards of those funds, it is our obligation to comply with federal and state and district requirements to certify staff effort on sponsored projects. </a:t>
            </a:r>
          </a:p>
          <a:p>
            <a:endParaRPr lang="en-US" sz="2600" dirty="0"/>
          </a:p>
          <a:p>
            <a:r>
              <a:rPr lang="en-US" sz="2600" dirty="0"/>
              <a:t>Failures to propose, manage, and certify effort correctly could jeopardize the district's federal funding and lead to penalties/reversal of fund for the district.</a:t>
            </a:r>
            <a:endParaRPr lang="en-US" dirty="0"/>
          </a:p>
        </p:txBody>
      </p:sp>
      <p:sp>
        <p:nvSpPr>
          <p:cNvPr id="5" name="TextBox 4"/>
          <p:cNvSpPr txBox="1"/>
          <p:nvPr/>
        </p:nvSpPr>
        <p:spPr>
          <a:xfrm>
            <a:off x="8677275" y="1726567"/>
            <a:ext cx="3343275" cy="3816429"/>
          </a:xfrm>
          <a:prstGeom prst="rect">
            <a:avLst/>
          </a:prstGeom>
          <a:noFill/>
          <a:ln w="57150">
            <a:solidFill>
              <a:srgbClr val="FF8500"/>
            </a:solidFill>
            <a:prstDash val="dashDot"/>
          </a:ln>
        </p:spPr>
        <p:txBody>
          <a:bodyPr wrap="square" rtlCol="0">
            <a:spAutoFit/>
          </a:bodyPr>
          <a:lstStyle/>
          <a:p>
            <a:pPr algn="ctr"/>
            <a:endParaRPr lang="en-US" sz="3400" b="1" i="1" dirty="0"/>
          </a:p>
          <a:p>
            <a:pPr algn="ctr"/>
            <a:r>
              <a:rPr lang="en-US" sz="3400" b="1" i="1" dirty="0">
                <a:solidFill>
                  <a:srgbClr val="0C2A52"/>
                </a:solidFill>
              </a:rPr>
              <a:t>Did You Know?</a:t>
            </a:r>
          </a:p>
          <a:p>
            <a:pPr algn="ctr"/>
            <a:endParaRPr lang="en-US" sz="1200" dirty="0">
              <a:solidFill>
                <a:srgbClr val="0C2A52"/>
              </a:solidFill>
            </a:endParaRPr>
          </a:p>
          <a:p>
            <a:pPr algn="ctr"/>
            <a:r>
              <a:rPr lang="en-US" sz="3400" dirty="0">
                <a:solidFill>
                  <a:srgbClr val="0C2A52"/>
                </a:solidFill>
              </a:rPr>
              <a:t>Time Accounting</a:t>
            </a:r>
          </a:p>
          <a:p>
            <a:pPr algn="ctr"/>
            <a:endParaRPr lang="en-US" sz="1200" dirty="0">
              <a:solidFill>
                <a:srgbClr val="0C2A52"/>
              </a:solidFill>
            </a:endParaRPr>
          </a:p>
          <a:p>
            <a:pPr algn="ctr"/>
            <a:r>
              <a:rPr lang="en-US" sz="3400" dirty="0">
                <a:solidFill>
                  <a:srgbClr val="0C2A52"/>
                </a:solidFill>
              </a:rPr>
              <a:t>is also known as</a:t>
            </a:r>
          </a:p>
          <a:p>
            <a:pPr algn="ctr"/>
            <a:endParaRPr lang="en-US" sz="1200" dirty="0">
              <a:solidFill>
                <a:srgbClr val="0C2A52"/>
              </a:solidFill>
            </a:endParaRPr>
          </a:p>
          <a:p>
            <a:pPr algn="ctr"/>
            <a:r>
              <a:rPr lang="en-US" sz="3400" dirty="0">
                <a:solidFill>
                  <a:srgbClr val="0C2A52"/>
                </a:solidFill>
              </a:rPr>
              <a:t>“time and effort”.</a:t>
            </a:r>
          </a:p>
          <a:p>
            <a:pPr algn="ctr"/>
            <a:endParaRPr lang="en-US" sz="3600" dirty="0"/>
          </a:p>
        </p:txBody>
      </p:sp>
    </p:spTree>
    <p:extLst>
      <p:ext uri="{BB962C8B-B14F-4D97-AF65-F5344CB8AC3E}">
        <p14:creationId xmlns:p14="http://schemas.microsoft.com/office/powerpoint/2010/main" val="25249197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Determining Federal vs. Non-Federally Sponsored Activities</a:t>
            </a:r>
          </a:p>
          <a:p>
            <a:endParaRPr lang="en-US" sz="3600" dirty="0"/>
          </a:p>
        </p:txBody>
      </p:sp>
      <p:sp>
        <p:nvSpPr>
          <p:cNvPr id="4" name="Content Placeholder 2"/>
          <p:cNvSpPr txBox="1">
            <a:spLocks/>
          </p:cNvSpPr>
          <p:nvPr/>
        </p:nvSpPr>
        <p:spPr>
          <a:xfrm>
            <a:off x="838200" y="1825625"/>
            <a:ext cx="644600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5" name="TextBox 4"/>
          <p:cNvSpPr txBox="1"/>
          <p:nvPr/>
        </p:nvSpPr>
        <p:spPr>
          <a:xfrm>
            <a:off x="394139" y="1640959"/>
            <a:ext cx="7444936" cy="4524315"/>
          </a:xfrm>
          <a:prstGeom prst="rect">
            <a:avLst/>
          </a:prstGeom>
          <a:noFill/>
        </p:spPr>
        <p:txBody>
          <a:bodyPr wrap="square" rtlCol="0">
            <a:spAutoFit/>
          </a:bodyPr>
          <a:lstStyle/>
          <a:p>
            <a:r>
              <a:rPr lang="en-US" dirty="0"/>
              <a:t>Step 1: Review the federal grant project and parameters.</a:t>
            </a:r>
          </a:p>
          <a:p>
            <a:pPr marL="285750" indent="-285750">
              <a:buFont typeface="Arial" panose="020B0604020202020204" pitchFamily="34" charset="0"/>
              <a:buChar char="•"/>
            </a:pPr>
            <a:r>
              <a:rPr lang="en-US" dirty="0"/>
              <a:t>What is the intent of the funds?</a:t>
            </a:r>
          </a:p>
          <a:p>
            <a:pPr marL="285750" indent="-285750">
              <a:buFont typeface="Arial" panose="020B0604020202020204" pitchFamily="34" charset="0"/>
              <a:buChar char="•"/>
            </a:pPr>
            <a:r>
              <a:rPr lang="en-US" dirty="0"/>
              <a:t>What are the allowable and not allowable activities?</a:t>
            </a:r>
          </a:p>
          <a:p>
            <a:pPr marL="285750" indent="-285750">
              <a:buFont typeface="Arial" panose="020B0604020202020204" pitchFamily="34" charset="0"/>
              <a:buChar char="•"/>
            </a:pPr>
            <a:r>
              <a:rPr lang="en-US" dirty="0"/>
              <a:t>Who are the intended beneficiaries of the activities?</a:t>
            </a:r>
          </a:p>
          <a:p>
            <a:endParaRPr lang="en-US" dirty="0"/>
          </a:p>
          <a:p>
            <a:r>
              <a:rPr lang="en-US" dirty="0"/>
              <a:t>Step 2: Review the districts and/or school site’s intended plan for activities.</a:t>
            </a:r>
          </a:p>
          <a:p>
            <a:pPr marL="285750" indent="-285750">
              <a:buFont typeface="Arial" panose="020B0604020202020204" pitchFamily="34" charset="0"/>
              <a:buChar char="•"/>
            </a:pPr>
            <a:r>
              <a:rPr lang="en-US" dirty="0"/>
              <a:t>What does the district and/or school site’s plan indicate for activities?</a:t>
            </a:r>
          </a:p>
          <a:p>
            <a:endParaRPr lang="en-US" dirty="0"/>
          </a:p>
          <a:p>
            <a:r>
              <a:rPr lang="en-US" dirty="0"/>
              <a:t>Step 3: Review the job description and/or duty statement.</a:t>
            </a:r>
          </a:p>
          <a:p>
            <a:pPr marL="285750" indent="-285750">
              <a:buFont typeface="Arial" panose="020B0604020202020204" pitchFamily="34" charset="0"/>
              <a:buChar char="•"/>
            </a:pPr>
            <a:r>
              <a:rPr lang="en-US" dirty="0"/>
              <a:t>What duties are listed and not listed in the job description?</a:t>
            </a:r>
          </a:p>
          <a:p>
            <a:pPr marL="285750" indent="-285750">
              <a:buFont typeface="Arial" panose="020B0604020202020204" pitchFamily="34" charset="0"/>
              <a:buChar char="•"/>
            </a:pPr>
            <a:r>
              <a:rPr lang="en-US" dirty="0"/>
              <a:t>Does a duty statement need to be created?</a:t>
            </a:r>
          </a:p>
          <a:p>
            <a:endParaRPr lang="en-US" dirty="0"/>
          </a:p>
          <a:p>
            <a:r>
              <a:rPr lang="en-US" dirty="0"/>
              <a:t>Step 4: Recheck duties/activities being conducted periodically.</a:t>
            </a:r>
          </a:p>
          <a:p>
            <a:pPr marL="285750" indent="-285750">
              <a:buFont typeface="Arial" panose="020B0604020202020204" pitchFamily="34" charset="0"/>
              <a:buChar char="•"/>
            </a:pPr>
            <a:r>
              <a:rPr lang="en-US" dirty="0"/>
              <a:t>Are the duties/activities being conducted the same as originally projected?</a:t>
            </a:r>
          </a:p>
          <a:p>
            <a:pPr marL="285750" indent="-285750">
              <a:buFont typeface="Arial" panose="020B0604020202020204" pitchFamily="34" charset="0"/>
              <a:buChar char="•"/>
            </a:pPr>
            <a:r>
              <a:rPr lang="en-US" dirty="0"/>
              <a:t>Are adjustments necessary?</a:t>
            </a:r>
          </a:p>
          <a:p>
            <a:endParaRPr lang="en-US" dirty="0"/>
          </a:p>
        </p:txBody>
      </p:sp>
      <p:sp>
        <p:nvSpPr>
          <p:cNvPr id="15" name="TextBox 14"/>
          <p:cNvSpPr txBox="1"/>
          <p:nvPr/>
        </p:nvSpPr>
        <p:spPr>
          <a:xfrm>
            <a:off x="8067828" y="1561584"/>
            <a:ext cx="3685212" cy="3077766"/>
          </a:xfrm>
          <a:prstGeom prst="rect">
            <a:avLst/>
          </a:prstGeom>
          <a:noFill/>
          <a:ln w="57150">
            <a:solidFill>
              <a:srgbClr val="FF8500"/>
            </a:solidFill>
            <a:prstDash val="sysDash"/>
          </a:ln>
        </p:spPr>
        <p:txBody>
          <a:bodyPr wrap="square" rtlCol="0">
            <a:spAutoFit/>
          </a:bodyPr>
          <a:lstStyle/>
          <a:p>
            <a:pPr algn="ctr"/>
            <a:r>
              <a:rPr lang="en-US" sz="2600" b="1" dirty="0">
                <a:effectLst>
                  <a:outerShdw blurRad="38100" dist="38100" dir="2700000" algn="tl">
                    <a:srgbClr val="000000">
                      <a:alpha val="43137"/>
                    </a:srgbClr>
                  </a:outerShdw>
                </a:effectLst>
              </a:rPr>
              <a:t>Non-Federally </a:t>
            </a:r>
          </a:p>
          <a:p>
            <a:pPr algn="ctr"/>
            <a:r>
              <a:rPr lang="en-US" sz="2600" b="1" dirty="0">
                <a:effectLst>
                  <a:outerShdw blurRad="38100" dist="38100" dir="2700000" algn="tl">
                    <a:srgbClr val="000000">
                      <a:alpha val="43137"/>
                    </a:srgbClr>
                  </a:outerShdw>
                </a:effectLst>
              </a:rPr>
              <a:t>Sponsored Activities</a:t>
            </a:r>
          </a:p>
          <a:p>
            <a:endParaRPr lang="en-US" sz="1200" dirty="0"/>
          </a:p>
          <a:p>
            <a:pPr algn="ctr"/>
            <a:r>
              <a:rPr lang="en-US" sz="2600" dirty="0"/>
              <a:t>They are ALL other duties/activities that are not included in the federal grant and/or plan or are unallowable.</a:t>
            </a:r>
          </a:p>
        </p:txBody>
      </p:sp>
    </p:spTree>
    <p:extLst>
      <p:ext uri="{BB962C8B-B14F-4D97-AF65-F5344CB8AC3E}">
        <p14:creationId xmlns:p14="http://schemas.microsoft.com/office/powerpoint/2010/main" val="19024771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Checks and Balances and Non-Compliance</a:t>
            </a:r>
          </a:p>
        </p:txBody>
      </p:sp>
    </p:spTree>
    <p:extLst>
      <p:ext uri="{BB962C8B-B14F-4D97-AF65-F5344CB8AC3E}">
        <p14:creationId xmlns:p14="http://schemas.microsoft.com/office/powerpoint/2010/main" val="14774513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183117" y="6611779"/>
            <a:ext cx="2008883" cy="246221"/>
          </a:xfrm>
          <a:prstGeom prst="rect">
            <a:avLst/>
          </a:prstGeom>
          <a:noFill/>
        </p:spPr>
        <p:txBody>
          <a:bodyPr wrap="none" rtlCol="0">
            <a:spAutoFit/>
          </a:bodyPr>
          <a:lstStyle/>
          <a:p>
            <a:r>
              <a:rPr lang="en-US" sz="1000" dirty="0">
                <a:solidFill>
                  <a:srgbClr val="002060"/>
                </a:solidFill>
                <a:latin typeface="Georgia" panose="02040502050405020303" pitchFamily="18" charset="0"/>
              </a:rPr>
              <a:t>Stockton Unified School District</a:t>
            </a:r>
          </a:p>
        </p:txBody>
      </p:sp>
      <p:sp>
        <p:nvSpPr>
          <p:cNvPr id="2" name="TextBox 1"/>
          <p:cNvSpPr txBox="1"/>
          <p:nvPr/>
        </p:nvSpPr>
        <p:spPr>
          <a:xfrm>
            <a:off x="179307" y="325821"/>
            <a:ext cx="11807952" cy="646331"/>
          </a:xfrm>
          <a:prstGeom prst="rect">
            <a:avLst/>
          </a:prstGeom>
          <a:noFill/>
        </p:spPr>
        <p:txBody>
          <a:bodyPr wrap="square" rtlCol="0">
            <a:spAutoFit/>
          </a:bodyPr>
          <a:lstStyle/>
          <a:p>
            <a:pPr algn="ctr"/>
            <a:r>
              <a:rPr lang="en-US" sz="3600" dirty="0">
                <a:solidFill>
                  <a:schemeClr val="bg1"/>
                </a:solidFill>
              </a:rPr>
              <a:t>Risks of Non-Compliance</a:t>
            </a:r>
          </a:p>
        </p:txBody>
      </p:sp>
      <p:sp>
        <p:nvSpPr>
          <p:cNvPr id="4" name="TextBox 3"/>
          <p:cNvSpPr txBox="1"/>
          <p:nvPr/>
        </p:nvSpPr>
        <p:spPr>
          <a:xfrm>
            <a:off x="763009" y="1526019"/>
            <a:ext cx="11009134" cy="2893100"/>
          </a:xfrm>
          <a:prstGeom prst="rect">
            <a:avLst/>
          </a:prstGeom>
          <a:noFill/>
        </p:spPr>
        <p:txBody>
          <a:bodyPr wrap="square" rtlCol="0">
            <a:spAutoFit/>
          </a:bodyPr>
          <a:lstStyle/>
          <a:p>
            <a:pPr marL="285750" indent="-285750">
              <a:buFont typeface="Arial" panose="020B0604020202020204" pitchFamily="34" charset="0"/>
              <a:buChar char="•"/>
            </a:pPr>
            <a:r>
              <a:rPr lang="en-US" sz="2600" dirty="0">
                <a:latin typeface="Arial"/>
                <a:cs typeface="Arial"/>
              </a:rPr>
              <a:t>May not receive reimbursement for funds expended</a:t>
            </a:r>
          </a:p>
          <a:p>
            <a:pPr marL="285750" indent="-285750">
              <a:buFont typeface="Arial" panose="020B0604020202020204" pitchFamily="34" charset="0"/>
              <a:buChar char="•"/>
            </a:pPr>
            <a:endParaRPr lang="en-US" sz="2600" dirty="0">
              <a:latin typeface="Arial"/>
              <a:cs typeface="Arial"/>
            </a:endParaRPr>
          </a:p>
          <a:p>
            <a:pPr marL="285750" indent="-285750">
              <a:buFont typeface="Arial" panose="020B0604020202020204" pitchFamily="34" charset="0"/>
              <a:buChar char="•"/>
            </a:pPr>
            <a:r>
              <a:rPr lang="en-US" sz="2600" dirty="0">
                <a:latin typeface="Arial"/>
                <a:cs typeface="Arial"/>
              </a:rPr>
              <a:t>May be required to repay grant funds</a:t>
            </a:r>
          </a:p>
          <a:p>
            <a:pPr marL="285750" indent="-285750">
              <a:buFont typeface="Arial" panose="020B0604020202020204" pitchFamily="34" charset="0"/>
              <a:buChar char="•"/>
            </a:pPr>
            <a:endParaRPr lang="en-US" sz="2600" dirty="0">
              <a:latin typeface="Arial"/>
              <a:cs typeface="Arial"/>
            </a:endParaRPr>
          </a:p>
          <a:p>
            <a:pPr marL="285750" indent="-285750">
              <a:buFont typeface="Arial" panose="020B0604020202020204" pitchFamily="34" charset="0"/>
              <a:buChar char="•"/>
            </a:pPr>
            <a:r>
              <a:rPr lang="en-US" sz="2600" dirty="0">
                <a:latin typeface="Arial"/>
                <a:cs typeface="Arial"/>
              </a:rPr>
              <a:t>May impact future federal funding</a:t>
            </a:r>
          </a:p>
          <a:p>
            <a:pPr marL="285750" indent="-285750">
              <a:buFont typeface="Arial" panose="020B0604020202020204" pitchFamily="34" charset="0"/>
              <a:buChar char="•"/>
            </a:pPr>
            <a:endParaRPr lang="en-US" sz="2600" dirty="0">
              <a:latin typeface="Arial"/>
              <a:cs typeface="Arial"/>
            </a:endParaRPr>
          </a:p>
          <a:p>
            <a:pPr marL="285750" indent="-285750">
              <a:buFont typeface="Arial" panose="020B0604020202020204" pitchFamily="34" charset="0"/>
              <a:buChar char="•"/>
            </a:pPr>
            <a:r>
              <a:rPr lang="en-US" sz="2600" dirty="0">
                <a:latin typeface="Arial"/>
                <a:cs typeface="Arial"/>
              </a:rPr>
              <a:t>May suffer a damaged reputation</a:t>
            </a:r>
          </a:p>
        </p:txBody>
      </p:sp>
    </p:spTree>
    <p:extLst>
      <p:ext uri="{BB962C8B-B14F-4D97-AF65-F5344CB8AC3E}">
        <p14:creationId xmlns:p14="http://schemas.microsoft.com/office/powerpoint/2010/main" val="22617788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0447" y="1642820"/>
            <a:ext cx="5703377" cy="4493538"/>
          </a:xfrm>
          <a:prstGeom prst="rect">
            <a:avLst/>
          </a:prstGeom>
          <a:noFill/>
        </p:spPr>
        <p:txBody>
          <a:bodyPr wrap="square" rtlCol="0">
            <a:spAutoFit/>
          </a:bodyPr>
          <a:lstStyle/>
          <a:p>
            <a:pPr>
              <a:buFont typeface="Wingdings" panose="05000000000000000000" pitchFamily="2" charset="2"/>
              <a:buChar char="v"/>
            </a:pPr>
            <a:r>
              <a:rPr lang="en-US" sz="2600" dirty="0">
                <a:latin typeface="Arial" panose="020B0604020202020204" pitchFamily="34" charset="0"/>
                <a:cs typeface="Arial" panose="020B0604020202020204" pitchFamily="34" charset="0"/>
              </a:rPr>
              <a:t>Definition of Effort</a:t>
            </a:r>
          </a:p>
          <a:p>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2600" dirty="0">
                <a:latin typeface="Arial" panose="020B0604020202020204" pitchFamily="34" charset="0"/>
                <a:cs typeface="Arial" panose="020B0604020202020204" pitchFamily="34" charset="0"/>
              </a:rPr>
              <a:t>Time and Effort Reporting</a:t>
            </a:r>
          </a:p>
          <a:p>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2600" dirty="0">
                <a:latin typeface="Arial" panose="020B0604020202020204" pitchFamily="34" charset="0"/>
                <a:cs typeface="Arial" panose="020B0604020202020204" pitchFamily="34" charset="0"/>
              </a:rPr>
              <a:t>Certification Process</a:t>
            </a:r>
          </a:p>
          <a:p>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2600" dirty="0">
                <a:latin typeface="Arial" panose="020B0604020202020204" pitchFamily="34" charset="0"/>
                <a:cs typeface="Arial" panose="020B0604020202020204" pitchFamily="34" charset="0"/>
              </a:rPr>
              <a:t>Falsification of Reporting</a:t>
            </a:r>
          </a:p>
          <a:p>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2600" dirty="0">
                <a:latin typeface="Arial" panose="020B0604020202020204" pitchFamily="34" charset="0"/>
                <a:cs typeface="Arial" panose="020B0604020202020204" pitchFamily="34" charset="0"/>
              </a:rPr>
              <a:t>Risks of Non-Compliance</a:t>
            </a:r>
          </a:p>
          <a:p>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2600" dirty="0">
                <a:latin typeface="Arial" panose="020B0604020202020204" pitchFamily="34" charset="0"/>
                <a:cs typeface="Arial" panose="020B0604020202020204" pitchFamily="34" charset="0"/>
              </a:rPr>
              <a:t>Corrections to Effort Report</a:t>
            </a:r>
          </a:p>
        </p:txBody>
      </p:sp>
      <p:sp>
        <p:nvSpPr>
          <p:cNvPr id="3" name="TextBox 2"/>
          <p:cNvSpPr txBox="1"/>
          <p:nvPr/>
        </p:nvSpPr>
        <p:spPr>
          <a:xfrm>
            <a:off x="179307" y="325821"/>
            <a:ext cx="11807952" cy="646331"/>
          </a:xfrm>
          <a:prstGeom prst="rect">
            <a:avLst/>
          </a:prstGeom>
          <a:noFill/>
        </p:spPr>
        <p:txBody>
          <a:bodyPr wrap="square" rtlCol="0">
            <a:spAutoFit/>
          </a:bodyPr>
          <a:lstStyle/>
          <a:p>
            <a:pPr algn="ctr"/>
            <a:r>
              <a:rPr lang="en-US" sz="3600" dirty="0">
                <a:solidFill>
                  <a:schemeClr val="bg1"/>
                </a:solidFill>
              </a:rPr>
              <a:t>Time and Effort Topics</a:t>
            </a:r>
          </a:p>
        </p:txBody>
      </p:sp>
    </p:spTree>
    <p:extLst>
      <p:ext uri="{BB962C8B-B14F-4D97-AF65-F5344CB8AC3E}">
        <p14:creationId xmlns:p14="http://schemas.microsoft.com/office/powerpoint/2010/main" val="13105280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Summary of Time Accounting</a:t>
            </a:r>
          </a:p>
        </p:txBody>
      </p:sp>
    </p:spTree>
    <p:extLst>
      <p:ext uri="{BB962C8B-B14F-4D97-AF65-F5344CB8AC3E}">
        <p14:creationId xmlns:p14="http://schemas.microsoft.com/office/powerpoint/2010/main" val="3141326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183117"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426315" y="976148"/>
            <a:ext cx="11470071" cy="3077766"/>
          </a:xfrm>
          <a:prstGeom prst="rect">
            <a:avLst/>
          </a:prstGeom>
          <a:noFill/>
        </p:spPr>
        <p:txBody>
          <a:bodyPr wrap="square" rtlCol="0">
            <a:spAutoFit/>
          </a:bodyPr>
          <a:lstStyle/>
          <a:p>
            <a:pPr marL="457200" indent="-457200">
              <a:buFont typeface="Arial" panose="020B0604020202020204" pitchFamily="34" charset="0"/>
              <a:buChar char="•"/>
            </a:pPr>
            <a:r>
              <a:rPr lang="en-US" sz="2800" b="1" u="sng" dirty="0">
                <a:solidFill>
                  <a:schemeClr val="bg1"/>
                </a:solidFill>
                <a:latin typeface="Arial"/>
                <a:cs typeface="Arial"/>
              </a:rPr>
              <a:t>Must</a:t>
            </a:r>
            <a:r>
              <a:rPr lang="en-US" sz="2800" dirty="0">
                <a:solidFill>
                  <a:schemeClr val="bg1"/>
                </a:solidFill>
                <a:latin typeface="Arial"/>
                <a:cs typeface="Arial"/>
              </a:rPr>
              <a:t> be completed and certified by the employee.</a:t>
            </a:r>
          </a:p>
          <a:p>
            <a:pPr marL="457200" indent="-457200">
              <a:buFont typeface="Arial" panose="020B0604020202020204" pitchFamily="34" charset="0"/>
              <a:buChar char="•"/>
            </a:pPr>
            <a:endParaRPr lang="en-US" dirty="0">
              <a:solidFill>
                <a:schemeClr val="bg1"/>
              </a:solidFill>
              <a:latin typeface="Arial"/>
              <a:cs typeface="Arial"/>
            </a:endParaRPr>
          </a:p>
          <a:p>
            <a:pPr marL="457200" indent="-457200">
              <a:buFont typeface="Arial" panose="020B0604020202020204" pitchFamily="34" charset="0"/>
              <a:buChar char="•"/>
            </a:pPr>
            <a:r>
              <a:rPr lang="en-US" sz="2800" b="1" u="sng" dirty="0">
                <a:solidFill>
                  <a:schemeClr val="bg1"/>
                </a:solidFill>
                <a:latin typeface="Arial"/>
                <a:cs typeface="Arial"/>
              </a:rPr>
              <a:t>Must</a:t>
            </a:r>
            <a:r>
              <a:rPr lang="en-US" sz="2800" dirty="0">
                <a:solidFill>
                  <a:schemeClr val="bg1"/>
                </a:solidFill>
                <a:latin typeface="Arial"/>
                <a:cs typeface="Arial"/>
              </a:rPr>
              <a:t> be reviewed by the immediate supervisor with first-hand knowledge of the employee’s effort.</a:t>
            </a:r>
          </a:p>
          <a:p>
            <a:pPr marL="457200" indent="-457200">
              <a:buFont typeface="Arial" panose="020B0604020202020204" pitchFamily="34" charset="0"/>
              <a:buChar char="•"/>
            </a:pPr>
            <a:endParaRPr lang="en-US" dirty="0">
              <a:solidFill>
                <a:schemeClr val="bg1"/>
              </a:solidFill>
              <a:latin typeface="Arial"/>
              <a:cs typeface="Arial"/>
            </a:endParaRPr>
          </a:p>
          <a:p>
            <a:pPr marL="457200" indent="-457200">
              <a:buFont typeface="Arial" panose="020B0604020202020204" pitchFamily="34" charset="0"/>
              <a:buChar char="•"/>
            </a:pPr>
            <a:r>
              <a:rPr lang="en-US" sz="2800" b="1" u="sng" dirty="0">
                <a:solidFill>
                  <a:schemeClr val="bg1"/>
                </a:solidFill>
                <a:latin typeface="Arial"/>
                <a:cs typeface="Arial"/>
              </a:rPr>
              <a:t>Must</a:t>
            </a:r>
            <a:r>
              <a:rPr lang="en-US" sz="2800" dirty="0">
                <a:solidFill>
                  <a:schemeClr val="bg1"/>
                </a:solidFill>
                <a:latin typeface="Arial"/>
                <a:cs typeface="Arial"/>
              </a:rPr>
              <a:t> be incorporated into official records of the district.</a:t>
            </a:r>
          </a:p>
          <a:p>
            <a:pPr marL="457200" indent="-457200">
              <a:buFont typeface="Arial" panose="020B0604020202020204" pitchFamily="34" charset="0"/>
              <a:buChar char="•"/>
            </a:pPr>
            <a:endParaRPr lang="en-US" dirty="0">
              <a:solidFill>
                <a:schemeClr val="bg1"/>
              </a:solidFill>
              <a:latin typeface="Arial"/>
              <a:cs typeface="Arial"/>
            </a:endParaRPr>
          </a:p>
          <a:p>
            <a:pPr marL="457200" indent="-457200">
              <a:buFont typeface="Arial" panose="020B0604020202020204" pitchFamily="34" charset="0"/>
              <a:buChar char="•"/>
            </a:pPr>
            <a:r>
              <a:rPr lang="en-US" sz="2800" b="1" u="sng" dirty="0">
                <a:solidFill>
                  <a:schemeClr val="bg1"/>
                </a:solidFill>
                <a:latin typeface="Arial"/>
                <a:cs typeface="Arial"/>
              </a:rPr>
              <a:t>Must</a:t>
            </a:r>
            <a:r>
              <a:rPr lang="en-US" sz="2800" dirty="0">
                <a:solidFill>
                  <a:schemeClr val="bg1"/>
                </a:solidFill>
                <a:latin typeface="Arial"/>
                <a:cs typeface="Arial"/>
              </a:rPr>
              <a:t> be done in a timely manner.</a:t>
            </a:r>
          </a:p>
        </p:txBody>
      </p:sp>
      <p:sp>
        <p:nvSpPr>
          <p:cNvPr id="5" name="TextBox 4"/>
          <p:cNvSpPr txBox="1"/>
          <p:nvPr/>
        </p:nvSpPr>
        <p:spPr>
          <a:xfrm>
            <a:off x="141890" y="4950372"/>
            <a:ext cx="8135007" cy="1200329"/>
          </a:xfrm>
          <a:prstGeom prst="rect">
            <a:avLst/>
          </a:prstGeom>
          <a:noFill/>
        </p:spPr>
        <p:txBody>
          <a:bodyPr wrap="square" rtlCol="0">
            <a:spAutoFit/>
          </a:bodyPr>
          <a:lstStyle/>
          <a:p>
            <a:pPr algn="ctr"/>
            <a:endParaRPr lang="en-US" sz="3600" dirty="0">
              <a:solidFill>
                <a:schemeClr val="bg1"/>
              </a:solidFill>
            </a:endParaRPr>
          </a:p>
          <a:p>
            <a:pPr algn="ctr"/>
            <a:r>
              <a:rPr lang="en-US" sz="3600" dirty="0">
                <a:solidFill>
                  <a:schemeClr val="bg1"/>
                </a:solidFill>
              </a:rPr>
              <a:t>Summary of Time and Effort Reporting</a:t>
            </a:r>
          </a:p>
        </p:txBody>
      </p:sp>
      <p:pic>
        <p:nvPicPr>
          <p:cNvPr id="2" name="Picture 1"/>
          <p:cNvPicPr>
            <a:picLocks noChangeAspect="1"/>
          </p:cNvPicPr>
          <p:nvPr/>
        </p:nvPicPr>
        <p:blipFill>
          <a:blip r:embed="rId2"/>
          <a:stretch>
            <a:fillRect/>
          </a:stretch>
        </p:blipFill>
        <p:spPr>
          <a:xfrm flipV="1">
            <a:off x="9041248" y="333226"/>
            <a:ext cx="2855138" cy="246131"/>
          </a:xfrm>
          <a:prstGeom prst="rect">
            <a:avLst/>
          </a:prstGeom>
        </p:spPr>
      </p:pic>
    </p:spTree>
    <p:extLst>
      <p:ext uri="{BB962C8B-B14F-4D97-AF65-F5344CB8AC3E}">
        <p14:creationId xmlns:p14="http://schemas.microsoft.com/office/powerpoint/2010/main" val="33921288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State and Federal Programs Staff Contact</a:t>
            </a:r>
          </a:p>
        </p:txBody>
      </p:sp>
    </p:spTree>
    <p:extLst>
      <p:ext uri="{BB962C8B-B14F-4D97-AF65-F5344CB8AC3E}">
        <p14:creationId xmlns:p14="http://schemas.microsoft.com/office/powerpoint/2010/main" val="26383430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36873" y="314037"/>
            <a:ext cx="4562467" cy="461665"/>
          </a:xfrm>
          <a:prstGeom prst="rect">
            <a:avLst/>
          </a:prstGeom>
          <a:noFill/>
        </p:spPr>
        <p:txBody>
          <a:bodyPr wrap="none" rtlCol="0">
            <a:spAutoFit/>
          </a:bodyPr>
          <a:lstStyle/>
          <a:p>
            <a:r>
              <a:rPr lang="en-US" sz="2400" dirty="0">
                <a:solidFill>
                  <a:srgbClr val="FF8500"/>
                </a:solidFill>
                <a:latin typeface="Georgia" panose="02040502050405020303" pitchFamily="18" charset="0"/>
              </a:rPr>
              <a:t>Stockton Unified School District</a:t>
            </a:r>
          </a:p>
        </p:txBody>
      </p:sp>
      <p:sp>
        <p:nvSpPr>
          <p:cNvPr id="7" name="TextBox 6"/>
          <p:cNvSpPr txBox="1"/>
          <p:nvPr/>
        </p:nvSpPr>
        <p:spPr>
          <a:xfrm>
            <a:off x="628649" y="3670318"/>
            <a:ext cx="7486651" cy="2215991"/>
          </a:xfrm>
          <a:prstGeom prst="rect">
            <a:avLst/>
          </a:prstGeom>
          <a:noFill/>
        </p:spPr>
        <p:txBody>
          <a:bodyPr wrap="square" rtlCol="0">
            <a:spAutoFit/>
          </a:bodyPr>
          <a:lstStyle/>
          <a:p>
            <a:pPr algn="ctr"/>
            <a:endParaRPr lang="en-US" sz="1200" dirty="0">
              <a:solidFill>
                <a:schemeClr val="bg1"/>
              </a:solidFill>
            </a:endParaRPr>
          </a:p>
          <a:p>
            <a:pPr algn="ctr"/>
            <a:r>
              <a:rPr lang="en-US" sz="3600" dirty="0">
                <a:solidFill>
                  <a:schemeClr val="bg1"/>
                </a:solidFill>
              </a:rPr>
              <a:t>You have questions?</a:t>
            </a:r>
          </a:p>
          <a:p>
            <a:pPr algn="ctr"/>
            <a:r>
              <a:rPr lang="en-US" sz="3600" dirty="0">
                <a:solidFill>
                  <a:schemeClr val="bg1"/>
                </a:solidFill>
              </a:rPr>
              <a:t>We have answers!</a:t>
            </a:r>
          </a:p>
          <a:p>
            <a:pPr algn="ctr"/>
            <a:endParaRPr lang="en-US" dirty="0">
              <a:solidFill>
                <a:schemeClr val="bg1"/>
              </a:solidFill>
            </a:endParaRPr>
          </a:p>
          <a:p>
            <a:pPr algn="ctr"/>
            <a:r>
              <a:rPr lang="en-US" sz="3600" dirty="0">
                <a:solidFill>
                  <a:schemeClr val="bg1"/>
                </a:solidFill>
              </a:rPr>
              <a:t>Call or email State and Federal Staff…</a:t>
            </a:r>
          </a:p>
        </p:txBody>
      </p:sp>
      <p:sp>
        <p:nvSpPr>
          <p:cNvPr id="2" name="TextBox 1"/>
          <p:cNvSpPr txBox="1"/>
          <p:nvPr/>
        </p:nvSpPr>
        <p:spPr>
          <a:xfrm>
            <a:off x="8919411" y="1210972"/>
            <a:ext cx="3179929" cy="3385542"/>
          </a:xfrm>
          <a:prstGeom prst="rect">
            <a:avLst/>
          </a:prstGeom>
          <a:noFill/>
        </p:spPr>
        <p:txBody>
          <a:bodyPr wrap="square" rtlCol="0">
            <a:spAutoFit/>
          </a:bodyPr>
          <a:lstStyle/>
          <a:p>
            <a:r>
              <a:rPr lang="en-US" dirty="0">
                <a:solidFill>
                  <a:srgbClr val="FF8500"/>
                </a:solidFill>
              </a:rPr>
              <a:t>Program Oversight and Support:</a:t>
            </a:r>
          </a:p>
          <a:p>
            <a:endParaRPr lang="en-US" sz="1400" dirty="0"/>
          </a:p>
          <a:p>
            <a:r>
              <a:rPr lang="en-US" sz="1400" dirty="0"/>
              <a:t>Coordinator, State &amp; Federal</a:t>
            </a:r>
          </a:p>
          <a:p>
            <a:r>
              <a:rPr lang="en-US" sz="1400" dirty="0"/>
              <a:t>Tiffany Ashworth</a:t>
            </a:r>
          </a:p>
          <a:p>
            <a:r>
              <a:rPr lang="en-US" sz="1400" dirty="0"/>
              <a:t>Ext. 2203</a:t>
            </a:r>
          </a:p>
          <a:p>
            <a:r>
              <a:rPr lang="en-US" sz="1400" dirty="0">
                <a:hlinkClick r:id="rId2"/>
              </a:rPr>
              <a:t>tashworth@stocktonusd.net</a:t>
            </a:r>
            <a:endParaRPr lang="en-US" sz="1400" dirty="0"/>
          </a:p>
          <a:p>
            <a:r>
              <a:rPr lang="en-US" sz="1400" dirty="0">
                <a:solidFill>
                  <a:srgbClr val="FF8500"/>
                </a:solidFill>
              </a:rPr>
              <a:t>Focus: State and Federal, SPSA &amp; Budgeting, and Special Projects</a:t>
            </a:r>
          </a:p>
          <a:p>
            <a:endParaRPr lang="en-US" sz="1400" dirty="0">
              <a:solidFill>
                <a:srgbClr val="FF8500"/>
              </a:solidFill>
            </a:endParaRPr>
          </a:p>
          <a:p>
            <a:r>
              <a:rPr lang="en-US" sz="1400" dirty="0"/>
              <a:t>Senior Program Specialist </a:t>
            </a:r>
          </a:p>
          <a:p>
            <a:r>
              <a:rPr lang="en-US" sz="1400" dirty="0"/>
              <a:t>Dax Del Prato</a:t>
            </a:r>
          </a:p>
          <a:p>
            <a:r>
              <a:rPr lang="en-US" sz="1400" dirty="0"/>
              <a:t>Ext. 2229</a:t>
            </a:r>
          </a:p>
          <a:p>
            <a:r>
              <a:rPr lang="en-US" sz="1400" dirty="0">
                <a:hlinkClick r:id="rId3"/>
              </a:rPr>
              <a:t>ddelprato@stocktonusd.net</a:t>
            </a:r>
            <a:endParaRPr lang="en-US" sz="1400" dirty="0"/>
          </a:p>
          <a:p>
            <a:r>
              <a:rPr lang="en-US" sz="1400" dirty="0">
                <a:solidFill>
                  <a:srgbClr val="FF8500"/>
                </a:solidFill>
              </a:rPr>
              <a:t>Focus: Extended Day/Year, SPSA, and Special Projects</a:t>
            </a:r>
            <a:endParaRPr lang="en-US" sz="1400" dirty="0"/>
          </a:p>
        </p:txBody>
      </p:sp>
      <p:sp>
        <p:nvSpPr>
          <p:cNvPr id="9" name="Content Placeholder 2"/>
          <p:cNvSpPr txBox="1">
            <a:spLocks/>
          </p:cNvSpPr>
          <p:nvPr/>
        </p:nvSpPr>
        <p:spPr>
          <a:xfrm>
            <a:off x="106657" y="192801"/>
            <a:ext cx="4143371" cy="30526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FF8500"/>
                </a:solidFill>
              </a:rPr>
              <a:t>State &amp; Federal Staff:</a:t>
            </a:r>
          </a:p>
          <a:p>
            <a:pPr marL="0" indent="0">
              <a:buNone/>
            </a:pPr>
            <a:r>
              <a:rPr lang="en-US" sz="1400" dirty="0"/>
              <a:t>Rosalina Esquivel, Sr. Admin Assistant - Ext. 2207</a:t>
            </a:r>
          </a:p>
          <a:p>
            <a:pPr marL="0" indent="0">
              <a:buNone/>
            </a:pPr>
            <a:r>
              <a:rPr lang="en-US" sz="1400" dirty="0">
                <a:hlinkClick r:id="rId4"/>
              </a:rPr>
              <a:t>resquivel@stocktonusd.net</a:t>
            </a:r>
            <a:endParaRPr lang="en-US" sz="1400" dirty="0"/>
          </a:p>
          <a:p>
            <a:pPr marL="0" indent="0">
              <a:buNone/>
            </a:pPr>
            <a:r>
              <a:rPr lang="en-US" sz="1400" dirty="0">
                <a:solidFill>
                  <a:srgbClr val="FF8500"/>
                </a:solidFill>
              </a:rPr>
              <a:t>Focus: State and Federal Programs Admin Support</a:t>
            </a:r>
            <a:endParaRPr lang="en-US" sz="1400" dirty="0"/>
          </a:p>
          <a:p>
            <a:pPr marL="0" indent="0">
              <a:buNone/>
            </a:pPr>
            <a:endParaRPr lang="en-US" sz="1400" dirty="0"/>
          </a:p>
          <a:p>
            <a:pPr marL="0" indent="0">
              <a:buNone/>
            </a:pPr>
            <a:r>
              <a:rPr lang="en-US" sz="1400" dirty="0"/>
              <a:t>Maylyn Paculba, Coordinator - Ext. 2622</a:t>
            </a:r>
          </a:p>
          <a:p>
            <a:pPr marL="0" indent="0">
              <a:buNone/>
            </a:pPr>
            <a:r>
              <a:rPr lang="en-US" sz="1400" dirty="0">
                <a:solidFill>
                  <a:srgbClr val="FF8500"/>
                </a:solidFill>
                <a:hlinkClick r:id="rId5"/>
              </a:rPr>
              <a:t>mpaculba@stocktonusd.net</a:t>
            </a:r>
            <a:endParaRPr lang="en-US" sz="1400" dirty="0">
              <a:solidFill>
                <a:srgbClr val="FF8500"/>
              </a:solidFill>
            </a:endParaRPr>
          </a:p>
          <a:p>
            <a:pPr marL="0" indent="0">
              <a:buNone/>
            </a:pPr>
            <a:r>
              <a:rPr lang="en-US" sz="1400" dirty="0">
                <a:solidFill>
                  <a:srgbClr val="FF8500"/>
                </a:solidFill>
              </a:rPr>
              <a:t>Focus: School Site Council and Special Projects</a:t>
            </a:r>
          </a:p>
          <a:p>
            <a:pPr marL="0" indent="0">
              <a:buNone/>
            </a:pPr>
            <a:endParaRPr lang="en-US" sz="1400" dirty="0"/>
          </a:p>
        </p:txBody>
      </p:sp>
      <p:sp>
        <p:nvSpPr>
          <p:cNvPr id="10" name="Content Placeholder 2"/>
          <p:cNvSpPr txBox="1">
            <a:spLocks/>
          </p:cNvSpPr>
          <p:nvPr/>
        </p:nvSpPr>
        <p:spPr>
          <a:xfrm>
            <a:off x="4250028" y="192801"/>
            <a:ext cx="4925808" cy="30526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bg1"/>
                </a:solidFill>
              </a:rPr>
              <a:t>State &amp; Federal Staff:</a:t>
            </a:r>
          </a:p>
          <a:p>
            <a:pPr marL="0" indent="0">
              <a:buNone/>
            </a:pPr>
            <a:r>
              <a:rPr lang="en-US" sz="1400" dirty="0"/>
              <a:t>Jeannie Samson, Program Tech - Ext. 2232</a:t>
            </a:r>
          </a:p>
          <a:p>
            <a:pPr marL="0" indent="0">
              <a:buNone/>
            </a:pPr>
            <a:r>
              <a:rPr lang="en-US" sz="1400" dirty="0">
                <a:solidFill>
                  <a:srgbClr val="FF8500"/>
                </a:solidFill>
                <a:hlinkClick r:id="rId5"/>
              </a:rPr>
              <a:t>jsamson@stocktonusd.net</a:t>
            </a:r>
            <a:endParaRPr lang="en-US" sz="1400" dirty="0">
              <a:solidFill>
                <a:srgbClr val="FF8500"/>
              </a:solidFill>
            </a:endParaRPr>
          </a:p>
          <a:p>
            <a:pPr marL="0" indent="0">
              <a:buNone/>
            </a:pPr>
            <a:r>
              <a:rPr lang="en-US" sz="1400" dirty="0">
                <a:solidFill>
                  <a:srgbClr val="FF8500"/>
                </a:solidFill>
              </a:rPr>
              <a:t>Focus: SPSA Budgeting</a:t>
            </a:r>
          </a:p>
          <a:p>
            <a:pPr marL="0" indent="0">
              <a:buNone/>
            </a:pPr>
            <a:endParaRPr lang="en-US" sz="1400" dirty="0"/>
          </a:p>
          <a:p>
            <a:pPr marL="0" indent="0">
              <a:buNone/>
            </a:pPr>
            <a:r>
              <a:rPr lang="en-US" sz="1400" dirty="0"/>
              <a:t>Virginia “Gina” Gonzales, Program Tech - Ext. 2028</a:t>
            </a:r>
          </a:p>
          <a:p>
            <a:pPr marL="0" indent="0">
              <a:buNone/>
            </a:pPr>
            <a:r>
              <a:rPr lang="en-US" sz="1400" dirty="0">
                <a:solidFill>
                  <a:srgbClr val="FF8500"/>
                </a:solidFill>
                <a:hlinkClick r:id="rId5"/>
              </a:rPr>
              <a:t>vgonzales@stocktonusd.net</a:t>
            </a:r>
            <a:endParaRPr lang="en-US" sz="1400" dirty="0">
              <a:solidFill>
                <a:srgbClr val="FF8500"/>
              </a:solidFill>
            </a:endParaRPr>
          </a:p>
          <a:p>
            <a:pPr marL="0" indent="0">
              <a:buNone/>
            </a:pPr>
            <a:r>
              <a:rPr lang="en-US" sz="1400" dirty="0">
                <a:solidFill>
                  <a:srgbClr val="FF8500"/>
                </a:solidFill>
              </a:rPr>
              <a:t>Focus: SPSA Budgeting</a:t>
            </a:r>
            <a:endParaRPr lang="en-US" sz="2200" dirty="0"/>
          </a:p>
        </p:txBody>
      </p:sp>
    </p:spTree>
    <p:extLst>
      <p:ext uri="{BB962C8B-B14F-4D97-AF65-F5344CB8AC3E}">
        <p14:creationId xmlns:p14="http://schemas.microsoft.com/office/powerpoint/2010/main" val="273116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611779"/>
            <a:ext cx="2008883" cy="246221"/>
          </a:xfrm>
          <a:prstGeom prst="rect">
            <a:avLst/>
          </a:prstGeom>
          <a:noFill/>
        </p:spPr>
        <p:txBody>
          <a:bodyPr wrap="none" rtlCol="0">
            <a:spAutoFit/>
          </a:bodyPr>
          <a:lstStyle/>
          <a:p>
            <a:r>
              <a:rPr lang="en-US" sz="1000" dirty="0">
                <a:solidFill>
                  <a:srgbClr val="FF8500"/>
                </a:solidFill>
                <a:latin typeface="Georgia" panose="02040502050405020303" pitchFamily="18" charset="0"/>
              </a:rPr>
              <a:t>Stockton Unified School District</a:t>
            </a:r>
          </a:p>
        </p:txBody>
      </p:sp>
      <p:sp>
        <p:nvSpPr>
          <p:cNvPr id="3" name="TextBox 2"/>
          <p:cNvSpPr txBox="1"/>
          <p:nvPr/>
        </p:nvSpPr>
        <p:spPr>
          <a:xfrm>
            <a:off x="846201" y="2722333"/>
            <a:ext cx="8875776" cy="492443"/>
          </a:xfrm>
          <a:prstGeom prst="rect">
            <a:avLst/>
          </a:prstGeom>
          <a:noFill/>
        </p:spPr>
        <p:txBody>
          <a:bodyPr wrap="square" rtlCol="0">
            <a:spAutoFit/>
          </a:bodyPr>
          <a:lstStyle/>
          <a:p>
            <a:r>
              <a:rPr lang="en-US" sz="2600" dirty="0">
                <a:solidFill>
                  <a:schemeClr val="bg1"/>
                </a:solidFill>
              </a:rPr>
              <a:t>Legal Ease of Time Accounting </a:t>
            </a:r>
          </a:p>
        </p:txBody>
      </p:sp>
    </p:spTree>
    <p:extLst>
      <p:ext uri="{BB962C8B-B14F-4D97-AF65-F5344CB8AC3E}">
        <p14:creationId xmlns:p14="http://schemas.microsoft.com/office/powerpoint/2010/main" val="3694726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§200.430 Compensation – Personal Services</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4093428"/>
          </a:xfrm>
          <a:prstGeom prst="rect">
            <a:avLst/>
          </a:prstGeom>
        </p:spPr>
        <p:txBody>
          <a:bodyPr wrap="square">
            <a:spAutoFit/>
          </a:bodyPr>
          <a:lstStyle/>
          <a:p>
            <a:r>
              <a:rPr lang="en-US" sz="2600" dirty="0"/>
              <a:t>Charges to Federal awards for salaries and wages must be based on records that accurately reflect the work performed and: </a:t>
            </a:r>
          </a:p>
          <a:p>
            <a:pPr marL="514350" indent="-514350">
              <a:buFont typeface="+mj-lt"/>
              <a:buAutoNum type="arabicPeriod"/>
            </a:pPr>
            <a:r>
              <a:rPr lang="en-US" sz="2600" dirty="0"/>
              <a:t>Be supported by a system of internal controls that provides reasonable assurance that the charges are accurate, allowable, and allocable </a:t>
            </a:r>
          </a:p>
          <a:p>
            <a:pPr marL="514350" indent="-514350">
              <a:buFont typeface="+mj-lt"/>
              <a:buAutoNum type="arabicPeriod"/>
            </a:pPr>
            <a:r>
              <a:rPr lang="en-US" sz="2600" dirty="0"/>
              <a:t>Incorporated in the official district’s records </a:t>
            </a:r>
          </a:p>
          <a:p>
            <a:pPr marL="514350" indent="-514350">
              <a:buFont typeface="+mj-lt"/>
              <a:buAutoNum type="arabicPeriod"/>
            </a:pPr>
            <a:r>
              <a:rPr lang="en-US" sz="2600" dirty="0"/>
              <a:t>Reasonably reflect the total activity of employee, (not exceeding 100% of compensated activities) </a:t>
            </a:r>
          </a:p>
          <a:p>
            <a:pPr marL="514350" indent="-514350">
              <a:buFont typeface="+mj-lt"/>
              <a:buAutoNum type="arabicPeriod"/>
            </a:pPr>
            <a:r>
              <a:rPr lang="en-US" sz="2600" dirty="0"/>
              <a:t>Includes all Federal and non-Federal activities on an integrated basis.</a:t>
            </a:r>
          </a:p>
        </p:txBody>
      </p:sp>
    </p:spTree>
    <p:extLst>
      <p:ext uri="{BB962C8B-B14F-4D97-AF65-F5344CB8AC3E}">
        <p14:creationId xmlns:p14="http://schemas.microsoft.com/office/powerpoint/2010/main" val="2925601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§200.430 Compensation – Personal Services (cont’d)</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502337" cy="4893647"/>
          </a:xfrm>
          <a:prstGeom prst="rect">
            <a:avLst/>
          </a:prstGeom>
        </p:spPr>
        <p:txBody>
          <a:bodyPr wrap="square">
            <a:spAutoFit/>
          </a:bodyPr>
          <a:lstStyle/>
          <a:p>
            <a:pPr marL="514350" indent="-514350">
              <a:buFont typeface="+mj-lt"/>
              <a:buAutoNum type="arabicPeriod" startAt="5"/>
            </a:pPr>
            <a:r>
              <a:rPr lang="en-US" sz="2600" dirty="0"/>
              <a:t>Comply with established accounting policies and practices of the district</a:t>
            </a:r>
          </a:p>
          <a:p>
            <a:pPr marL="514350" indent="-514350">
              <a:buFont typeface="+mj-lt"/>
              <a:buAutoNum type="arabicPeriod" startAt="5"/>
            </a:pPr>
            <a:r>
              <a:rPr lang="en-US" sz="2600" dirty="0"/>
              <a:t>Support the distribution of the employee’s salary among specific activities or cost objectives:</a:t>
            </a:r>
          </a:p>
          <a:p>
            <a:pPr marL="914400" lvl="1" indent="-457200">
              <a:buFont typeface="Arial" panose="020B0604020202020204" pitchFamily="34" charset="0"/>
              <a:buChar char="•"/>
            </a:pPr>
            <a:r>
              <a:rPr lang="en-US" sz="2600" dirty="0"/>
              <a:t>More than 1 Federal award</a:t>
            </a:r>
          </a:p>
          <a:p>
            <a:pPr marL="914400" lvl="1" indent="-457200">
              <a:buFont typeface="Arial" panose="020B0604020202020204" pitchFamily="34" charset="0"/>
              <a:buChar char="•"/>
            </a:pPr>
            <a:r>
              <a:rPr lang="en-US" sz="2600" dirty="0"/>
              <a:t>A federal award and non-Federal award</a:t>
            </a:r>
          </a:p>
          <a:p>
            <a:pPr marL="914400" lvl="1" indent="-457200">
              <a:buFont typeface="Arial" panose="020B0604020202020204" pitchFamily="34" charset="0"/>
              <a:buChar char="•"/>
            </a:pPr>
            <a:r>
              <a:rPr lang="en-US" sz="2600" dirty="0"/>
              <a:t>An indirect cost activity and direct cost activity</a:t>
            </a:r>
          </a:p>
          <a:p>
            <a:pPr marL="914400" lvl="1" indent="-457200">
              <a:buFont typeface="Arial" panose="020B0604020202020204" pitchFamily="34" charset="0"/>
              <a:buChar char="•"/>
            </a:pPr>
            <a:r>
              <a:rPr lang="en-US" sz="2600" dirty="0"/>
              <a:t>Two or more indirect activities which are allocated using different allocation bases</a:t>
            </a:r>
          </a:p>
          <a:p>
            <a:pPr marL="914400" lvl="1" indent="-457200">
              <a:buFont typeface="Arial" panose="020B0604020202020204" pitchFamily="34" charset="0"/>
              <a:buChar char="•"/>
            </a:pPr>
            <a:r>
              <a:rPr lang="en-US" sz="2600" dirty="0"/>
              <a:t>An unallowable and director or indirect activity such as fundraising, lobbying, public relations</a:t>
            </a:r>
          </a:p>
          <a:p>
            <a:pPr marL="514350" indent="-514350">
              <a:buFont typeface="+mj-lt"/>
              <a:buAutoNum type="arabicPeriod" startAt="5"/>
            </a:pPr>
            <a:endParaRPr lang="en-US" sz="2600" dirty="0"/>
          </a:p>
        </p:txBody>
      </p:sp>
    </p:spTree>
    <p:extLst>
      <p:ext uri="{BB962C8B-B14F-4D97-AF65-F5344CB8AC3E}">
        <p14:creationId xmlns:p14="http://schemas.microsoft.com/office/powerpoint/2010/main" val="3773556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§200.405 (a) Allocable Costs</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1384995"/>
          </a:xfrm>
          <a:prstGeom prst="rect">
            <a:avLst/>
          </a:prstGeom>
        </p:spPr>
        <p:txBody>
          <a:bodyPr wrap="square">
            <a:spAutoFit/>
          </a:bodyPr>
          <a:lstStyle/>
          <a:p>
            <a:pPr marL="457200" indent="-457200">
              <a:buFont typeface="Arial" panose="020B0604020202020204" pitchFamily="34" charset="0"/>
              <a:buChar char="•"/>
            </a:pPr>
            <a:r>
              <a:rPr lang="en-US" sz="2800" dirty="0"/>
              <a:t>Goods and services are chargeable or assignable to that Federal award or cost objective in accordance with relative benefits received. </a:t>
            </a:r>
          </a:p>
        </p:txBody>
      </p:sp>
    </p:spTree>
    <p:extLst>
      <p:ext uri="{BB962C8B-B14F-4D97-AF65-F5344CB8AC3E}">
        <p14:creationId xmlns:p14="http://schemas.microsoft.com/office/powerpoint/2010/main" val="894980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4138" y="804041"/>
            <a:ext cx="11587655" cy="1200329"/>
          </a:xfrm>
          <a:prstGeom prst="rect">
            <a:avLst/>
          </a:prstGeom>
          <a:noFill/>
        </p:spPr>
        <p:txBody>
          <a:bodyPr wrap="square" rtlCol="0">
            <a:spAutoFit/>
          </a:bodyPr>
          <a:lstStyle/>
          <a:p>
            <a:r>
              <a:rPr lang="en-US" sz="3600" dirty="0">
                <a:solidFill>
                  <a:srgbClr val="FF9900"/>
                </a:solidFill>
              </a:rPr>
              <a:t>2 CFR §200.405 (c) Allocable Costs</a:t>
            </a:r>
          </a:p>
          <a:p>
            <a:endParaRPr lang="en-US" sz="3600" dirty="0"/>
          </a:p>
        </p:txBody>
      </p:sp>
      <p:sp>
        <p:nvSpPr>
          <p:cNvPr id="4"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en-US" dirty="0"/>
          </a:p>
        </p:txBody>
      </p:sp>
      <p:sp>
        <p:nvSpPr>
          <p:cNvPr id="2" name="Rectangle 1"/>
          <p:cNvSpPr/>
          <p:nvPr/>
        </p:nvSpPr>
        <p:spPr>
          <a:xfrm>
            <a:off x="394138" y="1548626"/>
            <a:ext cx="9330887" cy="4401205"/>
          </a:xfrm>
          <a:prstGeom prst="rect">
            <a:avLst/>
          </a:prstGeom>
        </p:spPr>
        <p:txBody>
          <a:bodyPr wrap="square">
            <a:spAutoFit/>
          </a:bodyPr>
          <a:lstStyle/>
          <a:p>
            <a:pPr marL="457200" indent="-457200">
              <a:buFont typeface="Arial" panose="020B0604020202020204" pitchFamily="34" charset="0"/>
              <a:buChar char="•"/>
            </a:pPr>
            <a:r>
              <a:rPr lang="en-US" sz="2800" dirty="0"/>
              <a:t>Any cost allocable to a particular Federal award under the principles in Part 200 may not be charged to other Federal awards to overcome fund deficiencies, to avoid restrictions imposed by Federal Statutes, regulations, or terms and conditions of the Federal awards, or for other reasons. </a:t>
            </a:r>
          </a:p>
          <a:p>
            <a:pPr marL="914400" lvl="1" indent="-457200">
              <a:buFont typeface="Arial" panose="020B0604020202020204" pitchFamily="34" charset="0"/>
              <a:buChar char="•"/>
            </a:pPr>
            <a:r>
              <a:rPr lang="en-US" sz="2800" dirty="0"/>
              <a:t>However, this prohibition would not preclude the non-Federal entity from shifting costs that are allowable under two or more Federal awards in accordance with existing Federal statutes, regulations, or the terms and conditions of the Federal award. </a:t>
            </a:r>
          </a:p>
        </p:txBody>
      </p:sp>
    </p:spTree>
    <p:extLst>
      <p:ext uri="{BB962C8B-B14F-4D97-AF65-F5344CB8AC3E}">
        <p14:creationId xmlns:p14="http://schemas.microsoft.com/office/powerpoint/2010/main" val="4237916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dated SUSD Powerpoint Deck" id="{939D9310-6041-43E0-8975-E9160470A4C9}" vid="{FCBF1A65-E312-49C3-816B-BA7FC8EED1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Updated SUSD Powerpoint Deck</Template>
  <TotalTime>20715</TotalTime>
  <Words>3136</Words>
  <Application>Microsoft Office PowerPoint</Application>
  <PresentationFormat>Widescreen</PresentationFormat>
  <Paragraphs>395</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Calibri</vt:lpstr>
      <vt:lpstr>Calibri Light</vt:lpstr>
      <vt:lpstr>Georgia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Stockton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Tiffany Ashworth</dc:creator>
  <cp:lastModifiedBy>Tiffany Ashworth</cp:lastModifiedBy>
  <cp:revision>106</cp:revision>
  <cp:lastPrinted>2022-07-12T18:14:30Z</cp:lastPrinted>
  <dcterms:created xsi:type="dcterms:W3CDTF">2019-04-24T15:24:46Z</dcterms:created>
  <dcterms:modified xsi:type="dcterms:W3CDTF">2022-07-12T18:21:17Z</dcterms:modified>
</cp:coreProperties>
</file>